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7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305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7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496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24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3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4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4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6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0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3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8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5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3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4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Ly6JxEDLw" TargetMode="External"/><Relationship Id="rId7" Type="http://schemas.openxmlformats.org/officeDocument/2006/relationships/hyperlink" Target="https://mape.gov.lv/api/files/093F7387-01CB-458C-9C8C-FF0BA14F75B1/download" TargetMode="External"/><Relationship Id="rId2" Type="http://schemas.openxmlformats.org/officeDocument/2006/relationships/hyperlink" Target="https://www.youtube.com/watch?v=X0rtH9-siCA&amp;list=RDQIZgaM-4PRM&amp;index=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olo.lv/course/index.php?categoryid=7545" TargetMode="External"/><Relationship Id="rId5" Type="http://schemas.openxmlformats.org/officeDocument/2006/relationships/hyperlink" Target="https://www.youtube.com/watch?v=BCBAI-gv2zI" TargetMode="External"/><Relationship Id="rId4" Type="http://schemas.openxmlformats.org/officeDocument/2006/relationships/hyperlink" Target="https://www.youtube.com/watch?v=HRRpnugH7Cw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3487" y="441960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lv-LV" dirty="0" smtClean="0">
                <a:latin typeface="Cambria" panose="02040503050406030204" pitchFamily="18" charset="0"/>
                <a:ea typeface="Cambria" panose="02040503050406030204" pitchFamily="18" charset="0"/>
              </a:rPr>
              <a:t>Radošā darba radīšanas soļi, plānošana un vērtējums.</a:t>
            </a:r>
            <a:endParaRPr lang="lv-LV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lv-LV" dirty="0" smtClean="0"/>
              <a:t>Ogres Centra pamatskolas skolotāja Laila Daudziņa.</a:t>
            </a:r>
          </a:p>
          <a:p>
            <a:pPr algn="ctr"/>
            <a:r>
              <a:rPr lang="lv-LV" dirty="0" smtClean="0"/>
              <a:t>2024.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169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458252" cy="760553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Prasmju vērtējums atbilstoši tematiskajam plānam 2. klasei. sk30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24595"/>
            <a:ext cx="8915400" cy="4545874"/>
          </a:xfrm>
        </p:spPr>
        <p:txBody>
          <a:bodyPr>
            <a:normAutofit lnSpcReduction="10000"/>
          </a:bodyPr>
          <a:lstStyle/>
          <a:p>
            <a:r>
              <a:rPr lang="lv-LV" b="1" dirty="0" smtClean="0"/>
              <a:t>2.semestris.</a:t>
            </a:r>
            <a:endParaRPr lang="lv-LV" b="1" dirty="0"/>
          </a:p>
          <a:p>
            <a:r>
              <a:rPr lang="lv-LV" dirty="0"/>
              <a:t>1.Darbojas ar ritma vienībām 3/4 taktsmērā. </a:t>
            </a:r>
          </a:p>
          <a:p>
            <a:r>
              <a:rPr lang="lv-LV" dirty="0"/>
              <a:t>2.Sacer, izpilda ritmu ar skanošajiem žestiem.</a:t>
            </a:r>
          </a:p>
          <a:p>
            <a:r>
              <a:rPr lang="lv-LV" dirty="0"/>
              <a:t>3.Nošu atrašanās vieta klaviatūrā. Zina, kā atrast gammas skaņas uz klavierēm.</a:t>
            </a:r>
          </a:p>
          <a:p>
            <a:r>
              <a:rPr lang="lv-LV" dirty="0"/>
              <a:t>4.Zina,kas ir valsis, polka, maršs. Saklausa to mūzikā. </a:t>
            </a:r>
          </a:p>
          <a:p>
            <a:endParaRPr lang="lv-LV" dirty="0"/>
          </a:p>
          <a:p>
            <a:r>
              <a:rPr lang="lv-LV" dirty="0"/>
              <a:t>5.Priekšnesums ar pašu sacerētu pavadījumu. (Dziesma +ritma </a:t>
            </a:r>
            <a:r>
              <a:rPr lang="lv-LV" dirty="0" err="1"/>
              <a:t>pav</a:t>
            </a:r>
            <a:r>
              <a:rPr lang="lv-LV" dirty="0"/>
              <a:t>.)</a:t>
            </a:r>
          </a:p>
          <a:p>
            <a:r>
              <a:rPr lang="lv-LV" dirty="0"/>
              <a:t>6.Prot darboties ar 16d. nošu ritmu dotajā taktsmērā.</a:t>
            </a:r>
          </a:p>
          <a:p>
            <a:r>
              <a:rPr lang="lv-LV" dirty="0"/>
              <a:t>7.Prot pierakstīt  </a:t>
            </a:r>
            <a:r>
              <a:rPr lang="lv-LV" dirty="0" err="1"/>
              <a:t>sešpadsmitdaļnotis</a:t>
            </a:r>
            <a:r>
              <a:rPr lang="lv-LV" dirty="0"/>
              <a:t>.</a:t>
            </a:r>
          </a:p>
          <a:p>
            <a:r>
              <a:rPr lang="lv-LV" dirty="0"/>
              <a:t>8.Prot </a:t>
            </a:r>
            <a:r>
              <a:rPr lang="lv-LV" dirty="0" err="1"/>
              <a:t>ritmizēt</a:t>
            </a:r>
            <a:r>
              <a:rPr lang="lv-LV" dirty="0"/>
              <a:t> 16.d. notis kopā ar citām ritma vienībām.</a:t>
            </a:r>
          </a:p>
          <a:p>
            <a:r>
              <a:rPr lang="lv-LV" dirty="0" smtClean="0"/>
              <a:t>9.</a:t>
            </a:r>
            <a:r>
              <a:rPr lang="lv-LV" dirty="0"/>
              <a:t> </a:t>
            </a:r>
            <a:r>
              <a:rPr lang="lv-LV" dirty="0" smtClean="0"/>
              <a:t>Pašnovērtējums.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859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302" y="267059"/>
            <a:ext cx="8911687" cy="804095"/>
          </a:xfrm>
        </p:spPr>
        <p:txBody>
          <a:bodyPr/>
          <a:lstStyle/>
          <a:p>
            <a:pPr algn="ctr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Sasniedzamais rezultāts </a:t>
            </a:r>
            <a:r>
              <a:rPr lang="lv-LV" dirty="0" smtClean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klasei.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75953"/>
            <a:ext cx="8915400" cy="5482047"/>
          </a:xfrm>
        </p:spPr>
        <p:txBody>
          <a:bodyPr>
            <a:normAutofit fontScale="85000" lnSpcReduction="20000"/>
          </a:bodyPr>
          <a:lstStyle/>
          <a:p>
            <a:r>
              <a:rPr lang="lv-LV" b="1" dirty="0" smtClean="0"/>
              <a:t>Mūzikas izteiksmes līdzekļi.</a:t>
            </a:r>
          </a:p>
          <a:p>
            <a:r>
              <a:rPr lang="lv-LV" dirty="0"/>
              <a:t>Jēdzieni, termini: reģistrs – augsts, vidējs, zems; skaņas nokrāsa; mūzikas instrumenti – flauta, klarnete, kontrabass; </a:t>
            </a:r>
            <a:r>
              <a:rPr lang="lv-LV" dirty="0" err="1"/>
              <a:t>sešpadsmitdaļnošu</a:t>
            </a:r>
            <a:r>
              <a:rPr lang="lv-LV" dirty="0"/>
              <a:t> ritma </a:t>
            </a:r>
            <a:r>
              <a:rPr lang="lv-LV" dirty="0" smtClean="0"/>
              <a:t>grupas.</a:t>
            </a:r>
          </a:p>
          <a:p>
            <a:endParaRPr lang="lv-LV" dirty="0"/>
          </a:p>
          <a:p>
            <a:r>
              <a:rPr lang="lv-LV" b="1" dirty="0" smtClean="0"/>
              <a:t>Latvijas dabas ainava mūzikā.</a:t>
            </a:r>
          </a:p>
          <a:p>
            <a:r>
              <a:rPr lang="lv-LV" dirty="0"/>
              <a:t>Jēdzieni, termini: </a:t>
            </a:r>
            <a:r>
              <a:rPr lang="lv-LV" dirty="0" err="1"/>
              <a:t>skaņveides</a:t>
            </a:r>
            <a:r>
              <a:rPr lang="lv-LV" dirty="0"/>
              <a:t> paņēmieni: </a:t>
            </a:r>
            <a:r>
              <a:rPr lang="lv-LV" dirty="0" err="1"/>
              <a:t>stakato</a:t>
            </a:r>
            <a:r>
              <a:rPr lang="lv-LV" dirty="0"/>
              <a:t> (</a:t>
            </a:r>
            <a:r>
              <a:rPr lang="lv-LV" dirty="0" err="1"/>
              <a:t>staccato</a:t>
            </a:r>
            <a:r>
              <a:rPr lang="lv-LV" dirty="0"/>
              <a:t>) – aprauti, īsi; </a:t>
            </a:r>
            <a:r>
              <a:rPr lang="lv-LV" dirty="0" err="1"/>
              <a:t>legato</a:t>
            </a:r>
            <a:r>
              <a:rPr lang="lv-LV" dirty="0"/>
              <a:t> (</a:t>
            </a:r>
            <a:r>
              <a:rPr lang="lv-LV" dirty="0" err="1"/>
              <a:t>legato</a:t>
            </a:r>
            <a:r>
              <a:rPr lang="lv-LV" dirty="0"/>
              <a:t>) – saistīti, plūstoši, bez pārtraukuma; tempa apzīmējumi: ātrs – allegro, vidējs – </a:t>
            </a:r>
            <a:r>
              <a:rPr lang="lv-LV" dirty="0" err="1"/>
              <a:t>moderato</a:t>
            </a:r>
            <a:r>
              <a:rPr lang="lv-LV" dirty="0"/>
              <a:t>, lēns – </a:t>
            </a:r>
            <a:r>
              <a:rPr lang="lv-LV" dirty="0" err="1"/>
              <a:t>lento</a:t>
            </a:r>
            <a:r>
              <a:rPr lang="lv-LV" dirty="0"/>
              <a:t>; punktēta ritma grupa   un </a:t>
            </a:r>
            <a:r>
              <a:rPr lang="lv-LV" dirty="0" err="1"/>
              <a:t>astotdaļpauze</a:t>
            </a:r>
            <a:r>
              <a:rPr lang="lv-LV" dirty="0"/>
              <a:t>  ; mūzikas instruments – mežrags</a:t>
            </a:r>
            <a:r>
              <a:rPr lang="lv-LV" dirty="0" smtClean="0"/>
              <a:t>.</a:t>
            </a:r>
          </a:p>
          <a:p>
            <a:endParaRPr lang="lv-LV" dirty="0"/>
          </a:p>
          <a:p>
            <a:r>
              <a:rPr lang="lv-LV" b="1" dirty="0" smtClean="0"/>
              <a:t>Ziemas saulgrieži.</a:t>
            </a:r>
          </a:p>
          <a:p>
            <a:r>
              <a:rPr lang="lv-LV" dirty="0"/>
              <a:t>Jēdzieni, termini: dinamika: apzīmējumi: vidēji klusi </a:t>
            </a:r>
            <a:r>
              <a:rPr lang="lv-LV" dirty="0" err="1"/>
              <a:t>mp</a:t>
            </a:r>
            <a:r>
              <a:rPr lang="lv-LV" dirty="0"/>
              <a:t> un vidēji skaļi </a:t>
            </a:r>
            <a:r>
              <a:rPr lang="lv-LV" dirty="0" err="1"/>
              <a:t>mf</a:t>
            </a:r>
            <a:r>
              <a:rPr lang="lv-LV" dirty="0"/>
              <a:t>, periods, motīvs, frāze, teikums</a:t>
            </a:r>
            <a:r>
              <a:rPr lang="lv-LV" dirty="0" smtClean="0"/>
              <a:t>.</a:t>
            </a:r>
          </a:p>
          <a:p>
            <a:endParaRPr lang="lv-LV" dirty="0"/>
          </a:p>
          <a:p>
            <a:r>
              <a:rPr lang="lv-LV" b="1" dirty="0" smtClean="0"/>
              <a:t>Mažora un minora noskaņas.</a:t>
            </a:r>
          </a:p>
          <a:p>
            <a:r>
              <a:rPr lang="lv-LV" dirty="0"/>
              <a:t>Jēdzieni, termini: tonis un pustonis, klaviatūra, </a:t>
            </a:r>
            <a:r>
              <a:rPr lang="lv-LV" dirty="0" err="1"/>
              <a:t>la</a:t>
            </a:r>
            <a:r>
              <a:rPr lang="lv-LV" dirty="0"/>
              <a:t> minors, </a:t>
            </a:r>
            <a:r>
              <a:rPr lang="lv-LV" dirty="0" err="1"/>
              <a:t>la</a:t>
            </a:r>
            <a:r>
              <a:rPr lang="lv-LV" dirty="0"/>
              <a:t> minora gamma un tonikas </a:t>
            </a:r>
            <a:r>
              <a:rPr lang="lv-LV" dirty="0" smtClean="0"/>
              <a:t>trijskanis</a:t>
            </a:r>
          </a:p>
          <a:p>
            <a:endParaRPr lang="lv-LV" dirty="0"/>
          </a:p>
          <a:p>
            <a:r>
              <a:rPr lang="lv-LV" b="1" dirty="0" smtClean="0"/>
              <a:t>Skaņu gleznas.</a:t>
            </a:r>
          </a:p>
          <a:p>
            <a:r>
              <a:rPr lang="lv-LV" dirty="0"/>
              <a:t>Jēdzieni, termini: folkloras kopa un tautas mūzikas instruments – dūdas </a:t>
            </a:r>
          </a:p>
          <a:p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11004314" y="6488668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skola30</a:t>
            </a:r>
          </a:p>
        </p:txBody>
      </p:sp>
    </p:spTree>
    <p:extLst>
      <p:ext uri="{BB962C8B-B14F-4D97-AF65-F5344CB8AC3E}">
        <p14:creationId xmlns:p14="http://schemas.microsoft.com/office/powerpoint/2010/main" val="6107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2176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Prasmju vērtējums atbilstoši tematiskajam plānam </a:t>
            </a:r>
            <a:r>
              <a:rPr lang="lv-LV" dirty="0" smtClean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klasei. sk30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15589"/>
            <a:ext cx="9062857" cy="5077097"/>
          </a:xfrm>
        </p:spPr>
        <p:txBody>
          <a:bodyPr>
            <a:normAutofit fontScale="92500" lnSpcReduction="20000"/>
          </a:bodyPr>
          <a:lstStyle/>
          <a:p>
            <a:r>
              <a:rPr lang="lv-LV" b="1" dirty="0" smtClean="0"/>
              <a:t>1.semestris.</a:t>
            </a:r>
          </a:p>
          <a:p>
            <a:r>
              <a:rPr lang="lv-LV" dirty="0"/>
              <a:t>1.Nosaka mūzikas instrumentu tempu, dinamiku, reģistru un raksturo skanējuma nokrāsu.(flauta, klarnete, kontrabass)KL</a:t>
            </a:r>
          </a:p>
          <a:p>
            <a:r>
              <a:rPr lang="lv-LV" dirty="0"/>
              <a:t>2.Ritmizē, atpazīst ritma grupas un vienības. Prot darboties 2,3,4 ceturtdaļu taktsmērā. Zina nošu ilgumus.</a:t>
            </a:r>
          </a:p>
          <a:p>
            <a:pPr marL="0" indent="0">
              <a:buNone/>
            </a:pPr>
            <a:r>
              <a:rPr lang="lv-LV" dirty="0"/>
              <a:t> </a:t>
            </a:r>
          </a:p>
          <a:p>
            <a:r>
              <a:rPr lang="lv-LV" dirty="0"/>
              <a:t>3.Skaņveides paņēmieni un tempa apzīmējumi mūzikā. </a:t>
            </a:r>
            <a:r>
              <a:rPr lang="lv-LV" dirty="0" err="1"/>
              <a:t>Teor</a:t>
            </a:r>
            <a:r>
              <a:rPr lang="lv-LV" dirty="0"/>
              <a:t>.+ </a:t>
            </a:r>
            <a:r>
              <a:rPr lang="lv-LV" dirty="0" err="1"/>
              <a:t>klaus</a:t>
            </a:r>
            <a:r>
              <a:rPr lang="lv-LV" dirty="0"/>
              <a:t>.</a:t>
            </a:r>
          </a:p>
          <a:p>
            <a:r>
              <a:rPr lang="lv-LV" dirty="0"/>
              <a:t>4.Ritmizē ritma vingrinājumu ar punktēto ritmu. Prot pierakstīt ritma grupu </a:t>
            </a:r>
            <a:r>
              <a:rPr lang="lv-LV" dirty="0" err="1"/>
              <a:t>tāi-ti</a:t>
            </a:r>
            <a:r>
              <a:rPr lang="lv-LV" dirty="0"/>
              <a:t>.</a:t>
            </a:r>
          </a:p>
          <a:p>
            <a:pPr marL="0" indent="0">
              <a:buNone/>
            </a:pPr>
            <a:r>
              <a:rPr lang="lv-LV" dirty="0"/>
              <a:t> </a:t>
            </a:r>
          </a:p>
          <a:p>
            <a:r>
              <a:rPr lang="lv-LV" dirty="0"/>
              <a:t>5.Mūzikas izteiksmes līdzekļi mūzikā. (Temps, dinamika, reģistrs, skaņas nokrāsa-tembrs)</a:t>
            </a:r>
          </a:p>
          <a:p>
            <a:r>
              <a:rPr lang="lv-LV" dirty="0"/>
              <a:t>     Saklausa, raksturo, salīdzina mežraga skaņas nokrāsu.</a:t>
            </a:r>
          </a:p>
          <a:p>
            <a:r>
              <a:rPr lang="lv-LV" dirty="0"/>
              <a:t>6.Zina nošu atrašanās vietu nošu </a:t>
            </a:r>
            <a:r>
              <a:rPr lang="lv-LV" dirty="0" err="1"/>
              <a:t>līnijkopā</a:t>
            </a:r>
            <a:r>
              <a:rPr lang="lv-LV" dirty="0"/>
              <a:t>. Precīzi prot pierakstīt notis nošu </a:t>
            </a:r>
            <a:r>
              <a:rPr lang="lv-LV" dirty="0" err="1"/>
              <a:t>līnijkopā</a:t>
            </a:r>
            <a:r>
              <a:rPr lang="lv-LV" dirty="0"/>
              <a:t>.</a:t>
            </a:r>
          </a:p>
          <a:p>
            <a:r>
              <a:rPr lang="lv-LV" dirty="0"/>
              <a:t>7. Labprāt dzied kolektīvi melodijas pēc notīm.</a:t>
            </a:r>
          </a:p>
          <a:p>
            <a:r>
              <a:rPr lang="lv-LV" dirty="0"/>
              <a:t>8.Priekšnesums Ziemassvētku saulgriežu ķekatu dziesmai. (Izteiksmīgs, teatrāls dziedājums)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827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3799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Prasmju vērtējums atbilstoši tematiskajam plānam 3. klasei. sk30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54926"/>
            <a:ext cx="8915400" cy="5003074"/>
          </a:xfrm>
        </p:spPr>
        <p:txBody>
          <a:bodyPr>
            <a:normAutofit fontScale="92500" lnSpcReduction="10000"/>
          </a:bodyPr>
          <a:lstStyle/>
          <a:p>
            <a:r>
              <a:rPr lang="lv-LV" b="1" dirty="0" smtClean="0"/>
              <a:t>2.semestris.</a:t>
            </a:r>
          </a:p>
          <a:p>
            <a:r>
              <a:rPr lang="lv-LV" dirty="0"/>
              <a:t>1. Klausās mūziku, uztver mažora un minora nokrāsu, skaidro minora nozīmi </a:t>
            </a:r>
            <a:r>
              <a:rPr lang="lv-LV" dirty="0" smtClean="0"/>
              <a:t> mūzikas </a:t>
            </a:r>
            <a:r>
              <a:rPr lang="lv-LV" dirty="0"/>
              <a:t>tēla radīšanā. </a:t>
            </a:r>
            <a:r>
              <a:rPr lang="lv-LV" dirty="0" smtClean="0"/>
              <a:t>  </a:t>
            </a:r>
          </a:p>
          <a:p>
            <a:r>
              <a:rPr lang="lv-LV" dirty="0" smtClean="0"/>
              <a:t> </a:t>
            </a:r>
            <a:r>
              <a:rPr lang="lv-LV" dirty="0"/>
              <a:t>Dzied </a:t>
            </a:r>
            <a:r>
              <a:rPr lang="lv-LV" dirty="0" err="1"/>
              <a:t>la</a:t>
            </a:r>
            <a:r>
              <a:rPr lang="lv-LV" dirty="0"/>
              <a:t> minora gammu, trijskani.</a:t>
            </a:r>
          </a:p>
          <a:p>
            <a:pPr fontAlgn="ctr"/>
            <a:r>
              <a:rPr lang="lv-LV" dirty="0"/>
              <a:t>Ir izpratne par toņiem un pustoņiem klaviatūrā.</a:t>
            </a:r>
          </a:p>
          <a:p>
            <a:pPr marL="0" indent="0">
              <a:buNone/>
            </a:pPr>
            <a:r>
              <a:rPr lang="lv-LV" dirty="0" smtClean="0"/>
              <a:t>        (</a:t>
            </a:r>
            <a:r>
              <a:rPr lang="lv-LV" dirty="0"/>
              <a:t>Sol maž.)</a:t>
            </a:r>
          </a:p>
          <a:p>
            <a:pPr marL="0" indent="0">
              <a:buNone/>
            </a:pPr>
            <a:r>
              <a:rPr lang="lv-LV" dirty="0"/>
              <a:t> </a:t>
            </a:r>
          </a:p>
          <a:p>
            <a:pPr fontAlgn="ctr"/>
            <a:r>
              <a:rPr lang="lv-LV" dirty="0"/>
              <a:t>Radošais darbs- ritma </a:t>
            </a:r>
            <a:r>
              <a:rPr lang="lv-LV" dirty="0" err="1"/>
              <a:t>rondo</a:t>
            </a:r>
            <a:r>
              <a:rPr lang="lv-LV" dirty="0"/>
              <a:t> veidošana, </a:t>
            </a:r>
            <a:r>
              <a:rPr lang="lv-LV" dirty="0" err="1"/>
              <a:t>ritmizēšana</a:t>
            </a:r>
            <a:r>
              <a:rPr lang="lv-LV" dirty="0"/>
              <a:t>. (Ritma vienību un grupu atkārtošana)</a:t>
            </a:r>
          </a:p>
          <a:p>
            <a:pPr fontAlgn="ctr"/>
            <a:r>
              <a:rPr lang="lv-LV" dirty="0"/>
              <a:t>Dziesmas priekšnesums ar ritma ostinato izpildījumu.</a:t>
            </a:r>
          </a:p>
          <a:p>
            <a:pPr marL="0" indent="0">
              <a:buNone/>
            </a:pPr>
            <a:r>
              <a:rPr lang="lv-LV" dirty="0"/>
              <a:t> </a:t>
            </a:r>
            <a:r>
              <a:rPr lang="lv-LV" dirty="0" smtClean="0"/>
              <a:t>Zina</a:t>
            </a:r>
            <a:r>
              <a:rPr lang="lv-LV" dirty="0"/>
              <a:t>, kas ir folkloras kopa, tradicionālie instrumenti - dūdas. Atpazīst mūzikas instrumentus pēc attēla. Saklausa skaņdarbā un nosaka mūzikas instrumentu.</a:t>
            </a:r>
          </a:p>
          <a:p>
            <a:pPr fontAlgn="ctr"/>
            <a:r>
              <a:rPr lang="lv-LV" dirty="0"/>
              <a:t>Skaņu gleznas radīšana, priekšnesums, demonstrēšana klases biedriem. (Snieguma līmeņa apraksts)</a:t>
            </a:r>
          </a:p>
          <a:p>
            <a:pPr fontAlgn="ctr"/>
            <a:r>
              <a:rPr lang="lv-LV" dirty="0" smtClean="0"/>
              <a:t>Pašnovērtējums</a:t>
            </a:r>
            <a:r>
              <a:rPr lang="lv-LV" dirty="0"/>
              <a:t>. (SLA -spēja objektīvi sevi izvērtēt)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287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>
                <a:latin typeface="Cambria" panose="02040503050406030204" pitchFamily="18" charset="0"/>
                <a:ea typeface="Cambria" panose="02040503050406030204" pitchFamily="18" charset="0"/>
              </a:rPr>
              <a:t>Muzicēšana izmantojot skaņu rīkus. </a:t>
            </a:r>
            <a:br>
              <a:rPr lang="lv-LV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lv-LV" dirty="0" smtClean="0">
                <a:latin typeface="Cambria" panose="02040503050406030204" pitchFamily="18" charset="0"/>
                <a:ea typeface="Cambria" panose="02040503050406030204" pitchFamily="18" charset="0"/>
              </a:rPr>
              <a:t>Skaņu gleznu veidošana.</a:t>
            </a:r>
            <a:endParaRPr lang="lv-LV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>
                <a:hlinkClick r:id="rId2"/>
              </a:rPr>
              <a:t>https://www.youtube.com/watch?v=X0rtH9-siCA&amp;list=RDQIZgaM-4PRM&amp;index=45</a:t>
            </a:r>
            <a:r>
              <a:rPr lang="lv-LV" dirty="0"/>
              <a:t>  sol, </a:t>
            </a:r>
            <a:r>
              <a:rPr lang="lv-LV" dirty="0" err="1" smtClean="0"/>
              <a:t>la</a:t>
            </a:r>
            <a:r>
              <a:rPr lang="lv-LV" dirty="0" smtClean="0"/>
              <a:t>, </a:t>
            </a:r>
            <a:r>
              <a:rPr lang="lv-LV" dirty="0" err="1"/>
              <a:t>si</a:t>
            </a:r>
            <a:r>
              <a:rPr lang="lv-LV" dirty="0"/>
              <a:t>- pēc </a:t>
            </a:r>
            <a:r>
              <a:rPr lang="lv-LV" dirty="0" smtClean="0"/>
              <a:t>notīm, </a:t>
            </a:r>
            <a:r>
              <a:rPr lang="lv-LV" dirty="0"/>
              <a:t>3/4 </a:t>
            </a:r>
            <a:r>
              <a:rPr lang="lv-LV" dirty="0" smtClean="0"/>
              <a:t>taktsmērā (valsis).</a:t>
            </a:r>
          </a:p>
          <a:p>
            <a:r>
              <a:rPr lang="lv-LV" dirty="0">
                <a:hlinkClick r:id="rId3"/>
              </a:rPr>
              <a:t>https://</a:t>
            </a:r>
            <a:r>
              <a:rPr lang="lv-LV" dirty="0" smtClean="0">
                <a:hlinkClick r:id="rId3"/>
              </a:rPr>
              <a:t>www.youtube.com/watch?v=VOLy6JxEDLw</a:t>
            </a:r>
            <a:r>
              <a:rPr lang="lv-LV" dirty="0" smtClean="0"/>
              <a:t>  Haidns «Pārsteiguma simfonija». dinamika</a:t>
            </a:r>
          </a:p>
          <a:p>
            <a:r>
              <a:rPr lang="lv-LV" dirty="0">
                <a:hlinkClick r:id="rId4"/>
              </a:rPr>
              <a:t>https://www.youtube.com/watch?v=HRRpnugH7Cw</a:t>
            </a:r>
            <a:r>
              <a:rPr lang="lv-LV" dirty="0"/>
              <a:t> </a:t>
            </a:r>
            <a:r>
              <a:rPr lang="lv-LV" dirty="0" smtClean="0"/>
              <a:t> skanošās caurules</a:t>
            </a:r>
          </a:p>
          <a:p>
            <a:r>
              <a:rPr lang="lv-LV" dirty="0">
                <a:hlinkClick r:id="rId5"/>
              </a:rPr>
              <a:t>https://www.youtube.com/watch?v=BCBAI-gv2zI</a:t>
            </a:r>
            <a:r>
              <a:rPr lang="lv-LV" dirty="0"/>
              <a:t>   </a:t>
            </a:r>
            <a:r>
              <a:rPr lang="lv-LV" dirty="0" smtClean="0"/>
              <a:t>6,24.m animācija</a:t>
            </a:r>
          </a:p>
          <a:p>
            <a:r>
              <a:rPr lang="lv-LV" dirty="0"/>
              <a:t> </a:t>
            </a:r>
            <a:r>
              <a:rPr lang="lv-LV" dirty="0" smtClean="0"/>
              <a:t>     </a:t>
            </a:r>
            <a:r>
              <a:rPr lang="lv-LV" b="1" dirty="0" smtClean="0"/>
              <a:t>Saites ikdienas darbam:</a:t>
            </a:r>
          </a:p>
          <a:p>
            <a:r>
              <a:rPr lang="lv-LV" dirty="0">
                <a:hlinkClick r:id="rId6"/>
              </a:rPr>
              <a:t>https://skolo.lv/course/index.php?categoryid=7545</a:t>
            </a:r>
            <a:r>
              <a:rPr lang="lv-LV" dirty="0"/>
              <a:t> </a:t>
            </a:r>
            <a:r>
              <a:rPr lang="lv-LV" dirty="0" smtClean="0"/>
              <a:t>  (visi kursi)</a:t>
            </a:r>
            <a:r>
              <a:rPr lang="lv-LV" dirty="0"/>
              <a:t> </a:t>
            </a:r>
          </a:p>
          <a:p>
            <a:r>
              <a:rPr lang="lv-LV" dirty="0">
                <a:hlinkClick r:id="rId7"/>
              </a:rPr>
              <a:t>https://</a:t>
            </a:r>
            <a:r>
              <a:rPr lang="lv-LV" dirty="0" smtClean="0">
                <a:hlinkClick r:id="rId7"/>
              </a:rPr>
              <a:t>mape.gov.lv/api/files/093F7387-01CB-458C-9C8C-FF0BA14F75B1/download</a:t>
            </a:r>
            <a:r>
              <a:rPr lang="lv-LV" dirty="0" smtClean="0"/>
              <a:t>  mācību </a:t>
            </a:r>
            <a:r>
              <a:rPr lang="lv-LV" dirty="0" err="1"/>
              <a:t>pr</a:t>
            </a:r>
            <a:r>
              <a:rPr lang="lv-LV" dirty="0"/>
              <a:t>. </a:t>
            </a:r>
            <a:r>
              <a:rPr lang="lv-LV" dirty="0" smtClean="0"/>
              <a:t>paraugs.</a:t>
            </a:r>
            <a:endParaRPr lang="lv-LV" dirty="0"/>
          </a:p>
          <a:p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431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Skaņu glezna.</a:t>
            </a:r>
            <a:endParaRPr lang="lv-LV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763" r="20262" b="5671"/>
          <a:stretch/>
        </p:blipFill>
        <p:spPr>
          <a:xfrm>
            <a:off x="2103209" y="1834966"/>
            <a:ext cx="9290857" cy="502303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718740" y="153482"/>
            <a:ext cx="41075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Rudens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</a:t>
            </a:r>
            <a:r>
              <a:rPr lang="lv-LV" sz="28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ā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rudens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</a:t>
            </a:r>
            <a:r>
              <a:rPr lang="lv-LV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āk</a:t>
            </a:r>
            <a:r>
              <a:rPr lang="lv-LV" sz="28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</a:p>
          <a:p>
            <a:r>
              <a:rPr lang="lv-LV" sz="28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Birst lapiņas dzeltēdamas</a:t>
            </a:r>
          </a:p>
          <a:p>
            <a:r>
              <a:rPr lang="lv-LV" sz="28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Smagi šņāca egļu zari,</a:t>
            </a:r>
          </a:p>
          <a:p>
            <a:r>
              <a:rPr lang="lv-LV" sz="28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Pilni saules asariņu.</a:t>
            </a:r>
          </a:p>
          <a:p>
            <a:endParaRPr lang="lv-LV" sz="2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Dzejolis</a:t>
            </a:r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3013165" y="1520190"/>
            <a:ext cx="712361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Mazu</a:t>
            </a:r>
            <a:r>
              <a:rPr lang="lv-LV" sz="2400" dirty="0">
                <a:latin typeface="Cambria" panose="02040503050406030204" pitchFamily="18" charset="0"/>
                <a:ea typeface="Cambria" panose="02040503050406030204" pitchFamily="18" charset="0"/>
              </a:rPr>
              <a:t>, sīku putnu</a:t>
            </a:r>
          </a:p>
          <a:p>
            <a:r>
              <a:rPr lang="lv-LV" sz="2400" dirty="0">
                <a:latin typeface="Cambria" panose="02040503050406030204" pitchFamily="18" charset="0"/>
                <a:ea typeface="Cambria" panose="02040503050406030204" pitchFamily="18" charset="0"/>
              </a:rPr>
              <a:t>Pilni </a:t>
            </a:r>
            <a:r>
              <a:rPr lang="lv-LV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jasmīnzari</a:t>
            </a:r>
            <a:r>
              <a:rPr lang="lv-LV" sz="24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r>
              <a:rPr lang="lv-LV" sz="2400" dirty="0">
                <a:latin typeface="Cambria" panose="02040503050406030204" pitchFamily="18" charset="0"/>
                <a:ea typeface="Cambria" panose="02040503050406030204" pitchFamily="18" charset="0"/>
              </a:rPr>
              <a:t>Mazi, sīki putni</a:t>
            </a:r>
          </a:p>
          <a:p>
            <a:r>
              <a:rPr lang="lv-LV" sz="2400" dirty="0">
                <a:latin typeface="Cambria" panose="02040503050406030204" pitchFamily="18" charset="0"/>
                <a:ea typeface="Cambria" panose="02040503050406030204" pitchFamily="18" charset="0"/>
              </a:rPr>
              <a:t>Gaida pavasari.</a:t>
            </a:r>
          </a:p>
          <a:p>
            <a:r>
              <a:rPr lang="lv-LV" sz="2400" dirty="0">
                <a:latin typeface="Cambria" panose="02040503050406030204" pitchFamily="18" charset="0"/>
                <a:ea typeface="Cambria" panose="02040503050406030204" pitchFamily="18" charset="0"/>
              </a:rPr>
              <a:t>- Nāc, pavasari,</a:t>
            </a:r>
          </a:p>
          <a:p>
            <a:r>
              <a:rPr lang="lv-LV" sz="2400" dirty="0">
                <a:latin typeface="Cambria" panose="02040503050406030204" pitchFamily="18" charset="0"/>
                <a:ea typeface="Cambria" panose="02040503050406030204" pitchFamily="18" charset="0"/>
              </a:rPr>
              <a:t>Esi ātrāk klāt,</a:t>
            </a:r>
          </a:p>
          <a:p>
            <a:r>
              <a:rPr lang="lv-LV" sz="2400" dirty="0">
                <a:latin typeface="Cambria" panose="02040503050406030204" pitchFamily="18" charset="0"/>
                <a:ea typeface="Cambria" panose="02040503050406030204" pitchFamily="18" charset="0"/>
              </a:rPr>
              <a:t>Vai dzirdi, kā mēs protam</a:t>
            </a:r>
          </a:p>
          <a:p>
            <a:r>
              <a:rPr lang="lv-LV" sz="2400" dirty="0">
                <a:latin typeface="Cambria" panose="02040503050406030204" pitchFamily="18" charset="0"/>
                <a:ea typeface="Cambria" panose="02040503050406030204" pitchFamily="18" charset="0"/>
              </a:rPr>
              <a:t>Uzdziedāt!</a:t>
            </a:r>
          </a:p>
          <a:p>
            <a:r>
              <a:rPr lang="lv-LV" sz="2400" dirty="0">
                <a:latin typeface="Cambria" panose="02040503050406030204" pitchFamily="18" charset="0"/>
                <a:ea typeface="Cambria" panose="02040503050406030204" pitchFamily="18" charset="0"/>
              </a:rPr>
              <a:t>Un sniegputenis</a:t>
            </a:r>
          </a:p>
          <a:p>
            <a:r>
              <a:rPr lang="lv-LV" sz="2400" dirty="0">
                <a:latin typeface="Cambria" panose="02040503050406030204" pitchFamily="18" charset="0"/>
                <a:ea typeface="Cambria" panose="02040503050406030204" pitchFamily="18" charset="0"/>
              </a:rPr>
              <a:t>Lēnām projām iet,</a:t>
            </a:r>
          </a:p>
          <a:p>
            <a:r>
              <a:rPr lang="lv-LV" sz="2400" dirty="0">
                <a:latin typeface="Cambria" panose="02040503050406030204" pitchFamily="18" charset="0"/>
                <a:ea typeface="Cambria" panose="02040503050406030204" pitchFamily="18" charset="0"/>
              </a:rPr>
              <a:t>Un sniegputenī</a:t>
            </a:r>
          </a:p>
          <a:p>
            <a:r>
              <a:rPr lang="lv-LV" sz="2400" dirty="0">
                <a:latin typeface="Cambria" panose="02040503050406030204" pitchFamily="18" charset="0"/>
                <a:ea typeface="Cambria" panose="02040503050406030204" pitchFamily="18" charset="0"/>
              </a:rPr>
              <a:t>Viss jasmīns dzied.</a:t>
            </a:r>
          </a:p>
          <a:p>
            <a:r>
              <a:rPr lang="lv-LV" sz="2400" dirty="0">
                <a:solidFill>
                  <a:srgbClr val="97979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(V. </a:t>
            </a:r>
            <a:r>
              <a:rPr lang="lv-LV" sz="2400" dirty="0" err="1">
                <a:solidFill>
                  <a:srgbClr val="97979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Ļūdēns</a:t>
            </a:r>
            <a:r>
              <a:rPr lang="lv-LV" sz="2400" dirty="0">
                <a:solidFill>
                  <a:srgbClr val="97979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Dziedošais jasmīns)</a:t>
            </a:r>
          </a:p>
        </p:txBody>
      </p:sp>
    </p:spTree>
    <p:extLst>
      <p:ext uri="{BB962C8B-B14F-4D97-AF65-F5344CB8AC3E}">
        <p14:creationId xmlns:p14="http://schemas.microsoft.com/office/powerpoint/2010/main" val="4490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5767" y="160852"/>
            <a:ext cx="9050279" cy="67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18976" r="10931" b="20782"/>
          <a:stretch>
            <a:fillRect/>
          </a:stretch>
        </p:blipFill>
        <p:spPr bwMode="auto">
          <a:xfrm>
            <a:off x="1502638" y="2016443"/>
            <a:ext cx="9348242" cy="384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7" y="1634304"/>
            <a:ext cx="8928516" cy="3799844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Lai radošs, mīlestības vadīts, </a:t>
            </a:r>
            <a:br>
              <a:rPr lang="lv-LV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lv-LV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mācību gads!</a:t>
            </a:r>
            <a:r>
              <a:rPr lang="lv-LV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lv-LV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Paldies!</a:t>
            </a:r>
            <a:br>
              <a:rPr lang="lv-LV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lv-LV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Cambria" panose="02040503050406030204" pitchFamily="18" charset="0"/>
                <a:ea typeface="Cambria" panose="02040503050406030204" pitchFamily="18" charset="0"/>
              </a:rPr>
              <a:t>Soļi radošajā darbā un vērtējuma sniegumā.</a:t>
            </a:r>
            <a:endParaRPr lang="lv-LV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Atpakaļvērstā</a:t>
            </a:r>
            <a:r>
              <a:rPr lang="lv-LV" dirty="0" smtClean="0"/>
              <a:t> plānošana.</a:t>
            </a:r>
          </a:p>
          <a:p>
            <a:r>
              <a:rPr lang="lv-LV" dirty="0" smtClean="0"/>
              <a:t>Saprotami sasniedzamie rezultāti un vērtēšanas kritēriji.</a:t>
            </a:r>
          </a:p>
          <a:p>
            <a:r>
              <a:rPr lang="lv-LV" dirty="0" smtClean="0"/>
              <a:t>Atklātība un skaidrība bērnam un vecākiem.</a:t>
            </a:r>
          </a:p>
          <a:p>
            <a:r>
              <a:rPr lang="lv-LV" dirty="0" smtClean="0"/>
              <a:t>Pārdomāts apjoms pārbaudes darbiem, nepārslogojot skolotāju un bērnu mācību stundas laikā.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65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 smtClean="0">
                <a:latin typeface="Cambria" panose="02040503050406030204" pitchFamily="18" charset="0"/>
                <a:ea typeface="Cambria" panose="02040503050406030204" pitchFamily="18" charset="0"/>
              </a:rPr>
              <a:t>Darba plānošana veiksmīgam radošajam darbam un atgriezeniskai saitei.</a:t>
            </a:r>
            <a:endParaRPr lang="lv-LV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Vērtējums liecībā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38"/>
          <a:stretch/>
        </p:blipFill>
        <p:spPr>
          <a:xfrm>
            <a:off x="1350418" y="2482446"/>
            <a:ext cx="10380617" cy="37593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30440" y="6260850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skola30</a:t>
            </a:r>
          </a:p>
        </p:txBody>
      </p:sp>
    </p:spTree>
    <p:extLst>
      <p:ext uri="{BB962C8B-B14F-4D97-AF65-F5344CB8AC3E}">
        <p14:creationId xmlns:p14="http://schemas.microsoft.com/office/powerpoint/2010/main" val="15313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 smtClean="0">
                <a:latin typeface="Cambria" panose="02040503050406030204" pitchFamily="18" charset="0"/>
                <a:ea typeface="Cambria" panose="02040503050406030204" pitchFamily="18" charset="0"/>
              </a:rPr>
              <a:t>Sasniegumu vērtējums pēc pamatizglītības standarta ieteiktās parauga programmas.</a:t>
            </a:r>
            <a:endParaRPr lang="lv-LV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246158"/>
            <a:ext cx="7729728" cy="3101983"/>
          </a:xfrm>
        </p:spPr>
        <p:txBody>
          <a:bodyPr/>
          <a:lstStyle/>
          <a:p>
            <a:r>
              <a:rPr lang="lv-LV" dirty="0" smtClean="0"/>
              <a:t>STAP</a:t>
            </a:r>
          </a:p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57" t="2255" r="2896" b="1950"/>
          <a:stretch/>
        </p:blipFill>
        <p:spPr>
          <a:xfrm>
            <a:off x="3309256" y="2323404"/>
            <a:ext cx="7725555" cy="4349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91405" y="6488668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skola30</a:t>
            </a:r>
          </a:p>
        </p:txBody>
      </p:sp>
    </p:spTree>
    <p:extLst>
      <p:ext uri="{BB962C8B-B14F-4D97-AF65-F5344CB8AC3E}">
        <p14:creationId xmlns:p14="http://schemas.microsoft.com/office/powerpoint/2010/main" val="16716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Cambria" panose="02040503050406030204" pitchFamily="18" charset="0"/>
                <a:ea typeface="Cambria" panose="02040503050406030204" pitchFamily="18" charset="0"/>
              </a:rPr>
              <a:t>Sasniedzamais rezultāts 1.klasei.</a:t>
            </a:r>
            <a:endParaRPr lang="lv-LV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823" y="1393371"/>
            <a:ext cx="9030789" cy="5355771"/>
          </a:xfrm>
        </p:spPr>
        <p:txBody>
          <a:bodyPr>
            <a:normAutofit fontScale="77500" lnSpcReduction="20000"/>
          </a:bodyPr>
          <a:lstStyle/>
          <a:p>
            <a:r>
              <a:rPr lang="lv-LV" b="1" dirty="0"/>
              <a:t>Skaņu pasaule</a:t>
            </a:r>
          </a:p>
          <a:p>
            <a:r>
              <a:rPr lang="lv-LV" dirty="0"/>
              <a:t>Jēdzieni, termini: skaņu īpašības – augstas, vidējas, zemas, īsas, garas, skaļas un klusas; temps – ātrs, vidējs, lēns; ritma vienības – ceturtdaļnots un astotdaļnots, taktsmērs  (</a:t>
            </a:r>
            <a:r>
              <a:rPr lang="lv-LV" dirty="0" err="1"/>
              <a:t>divdaļu</a:t>
            </a:r>
            <a:r>
              <a:rPr lang="lv-LV" dirty="0"/>
              <a:t> metrs); takts, taktssvītra, </a:t>
            </a:r>
            <a:r>
              <a:rPr lang="lv-LV" dirty="0" err="1"/>
              <a:t>dubultsvītra</a:t>
            </a:r>
            <a:r>
              <a:rPr lang="lv-LV" dirty="0"/>
              <a:t>; pakāpes V, III, VI (pakāpju intonācijas: V–III–V, V–VI–V). </a:t>
            </a:r>
          </a:p>
          <a:p>
            <a:pPr marL="0" indent="0">
              <a:buNone/>
            </a:pPr>
            <a:endParaRPr lang="lv-LV" dirty="0"/>
          </a:p>
          <a:p>
            <a:r>
              <a:rPr lang="lv-LV" b="1" dirty="0"/>
              <a:t>Mana Latvija</a:t>
            </a:r>
          </a:p>
          <a:p>
            <a:r>
              <a:rPr lang="lv-LV" dirty="0"/>
              <a:t>Jēdzieni, termini: melodiskā līnija – uz augšu, uz leju un uz vietas; ritma vienības – </a:t>
            </a:r>
            <a:r>
              <a:rPr lang="lv-LV" dirty="0" err="1"/>
              <a:t>ceturtdaļpauze</a:t>
            </a:r>
            <a:r>
              <a:rPr lang="lv-LV" dirty="0"/>
              <a:t> un pusnots; atkārtojuma zīme, himna, pakāpes I, II (pakāpju intonācijas: V–III–I, III–II–I).</a:t>
            </a:r>
          </a:p>
          <a:p>
            <a:pPr marL="0" indent="0">
              <a:buNone/>
            </a:pPr>
            <a:r>
              <a:rPr lang="lv-LV" dirty="0"/>
              <a:t> </a:t>
            </a:r>
          </a:p>
          <a:p>
            <a:r>
              <a:rPr lang="lv-LV" b="1" dirty="0"/>
              <a:t>Ziemassvētki</a:t>
            </a:r>
          </a:p>
          <a:p>
            <a:r>
              <a:rPr lang="lv-LV" dirty="0"/>
              <a:t>Jēdzieni, termini: tautas mūzikas instrumenti – </a:t>
            </a:r>
            <a:r>
              <a:rPr lang="lv-LV" dirty="0" err="1"/>
              <a:t>trīdeksnis</a:t>
            </a:r>
            <a:r>
              <a:rPr lang="lv-LV" dirty="0"/>
              <a:t>, kokle, vijole; </a:t>
            </a:r>
            <a:r>
              <a:rPr lang="lv-LV" dirty="0" err="1"/>
              <a:t>līnijkopa</a:t>
            </a:r>
            <a:r>
              <a:rPr lang="lv-LV" dirty="0"/>
              <a:t>, nošu atslēga – vijoles jeb </a:t>
            </a:r>
            <a:r>
              <a:rPr lang="lv-LV" dirty="0" smtClean="0"/>
              <a:t>sol</a:t>
            </a:r>
          </a:p>
          <a:p>
            <a:r>
              <a:rPr lang="lv-LV" dirty="0" smtClean="0"/>
              <a:t> </a:t>
            </a:r>
            <a:r>
              <a:rPr lang="lv-LV" dirty="0"/>
              <a:t>atslēga; nošu nosaukumi do, re, mi, sol, </a:t>
            </a:r>
            <a:r>
              <a:rPr lang="lv-LV" dirty="0" err="1"/>
              <a:t>la</a:t>
            </a:r>
            <a:r>
              <a:rPr lang="lv-LV" dirty="0" smtClean="0"/>
              <a:t>.</a:t>
            </a:r>
          </a:p>
          <a:p>
            <a:pPr marL="0" indent="0">
              <a:buNone/>
            </a:pPr>
            <a:endParaRPr lang="lv-LV" dirty="0"/>
          </a:p>
          <a:p>
            <a:r>
              <a:rPr lang="lv-LV" b="1" dirty="0" smtClean="0"/>
              <a:t>Dabas ainava mūzikā</a:t>
            </a:r>
            <a:endParaRPr lang="lv-LV" b="1" dirty="0"/>
          </a:p>
          <a:p>
            <a:r>
              <a:rPr lang="lv-LV" dirty="0" smtClean="0"/>
              <a:t>Jēdzieni termini: Deja </a:t>
            </a:r>
            <a:r>
              <a:rPr lang="lv-LV" dirty="0"/>
              <a:t>– polka, tautas mūzikas instrumenti – bungas un stabule; IV, VII, I’ pakāpe un notis fa, </a:t>
            </a:r>
            <a:r>
              <a:rPr lang="lv-LV" dirty="0" err="1"/>
              <a:t>si</a:t>
            </a:r>
            <a:r>
              <a:rPr lang="lv-LV" dirty="0"/>
              <a:t>, do’. </a:t>
            </a: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r>
              <a:rPr lang="lv-LV" b="1" dirty="0" smtClean="0"/>
              <a:t>Skaņu raksti</a:t>
            </a:r>
          </a:p>
          <a:p>
            <a:r>
              <a:rPr lang="lv-LV" dirty="0"/>
              <a:t>Do mažora gamma; solo, koris un orķestris.</a:t>
            </a:r>
            <a:endParaRPr lang="lv-LV" b="1" dirty="0"/>
          </a:p>
          <a:p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11004314" y="6379810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skola30</a:t>
            </a:r>
          </a:p>
        </p:txBody>
      </p:sp>
    </p:spTree>
    <p:extLst>
      <p:ext uri="{BB962C8B-B14F-4D97-AF65-F5344CB8AC3E}">
        <p14:creationId xmlns:p14="http://schemas.microsoft.com/office/powerpoint/2010/main" val="42135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536629" cy="847639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>
                <a:latin typeface="Cambria" panose="02040503050406030204" pitchFamily="18" charset="0"/>
                <a:ea typeface="Cambria" panose="02040503050406030204" pitchFamily="18" charset="0"/>
              </a:rPr>
              <a:t>Prasmju vērtējums atbilstoši tematiskajam plānam 1. klasei. sk30</a:t>
            </a:r>
            <a:endParaRPr lang="lv-LV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907177"/>
            <a:ext cx="9524411" cy="4789713"/>
          </a:xfrm>
        </p:spPr>
        <p:txBody>
          <a:bodyPr>
            <a:normAutofit fontScale="92500"/>
          </a:bodyPr>
          <a:lstStyle/>
          <a:p>
            <a:r>
              <a:rPr lang="lv-LV" b="1" dirty="0" smtClean="0"/>
              <a:t>1.semestris.</a:t>
            </a:r>
            <a:endParaRPr lang="lv-LV" b="1" dirty="0" smtClean="0"/>
          </a:p>
          <a:p>
            <a:r>
              <a:rPr lang="lv-LV" dirty="0"/>
              <a:t>1.Mūzikas izteiksmes līdzekļi -atšķir skaļu-klusu, ātru- lēnu mūziku, augstu, zemu, vidēju. </a:t>
            </a:r>
          </a:p>
          <a:p>
            <a:r>
              <a:rPr lang="lv-LV" dirty="0"/>
              <a:t>2.Darbojas ar ritma zīmēm- ( </a:t>
            </a:r>
            <a:r>
              <a:rPr lang="lv-LV" dirty="0" err="1"/>
              <a:t>ti-ti</a:t>
            </a:r>
            <a:r>
              <a:rPr lang="lv-LV" dirty="0"/>
              <a:t>, tā, </a:t>
            </a:r>
            <a:r>
              <a:rPr lang="lv-LV" dirty="0" err="1"/>
              <a:t>sā</a:t>
            </a:r>
            <a:r>
              <a:rPr lang="lv-LV" dirty="0" smtClean="0"/>
              <a:t>) </a:t>
            </a:r>
            <a:endParaRPr lang="lv-LV" dirty="0"/>
          </a:p>
          <a:p>
            <a:r>
              <a:rPr lang="lv-LV" dirty="0"/>
              <a:t>3.Zina kas ir nots, nošu </a:t>
            </a:r>
            <a:r>
              <a:rPr lang="lv-LV" dirty="0" err="1"/>
              <a:t>līnijkopa</a:t>
            </a:r>
            <a:r>
              <a:rPr lang="lv-LV" dirty="0"/>
              <a:t>, takts, </a:t>
            </a:r>
            <a:r>
              <a:rPr lang="lv-LV" dirty="0" err="1"/>
              <a:t>taktsvītra</a:t>
            </a:r>
            <a:r>
              <a:rPr lang="lv-LV" dirty="0"/>
              <a:t>, </a:t>
            </a:r>
            <a:r>
              <a:rPr lang="lv-LV" dirty="0" err="1"/>
              <a:t>dubultsvītra</a:t>
            </a:r>
            <a:r>
              <a:rPr lang="lv-LV" dirty="0"/>
              <a:t>, nošu atslēga.</a:t>
            </a:r>
          </a:p>
          <a:p>
            <a:pPr marL="0" indent="0">
              <a:buNone/>
            </a:pPr>
            <a:r>
              <a:rPr lang="lv-LV" dirty="0"/>
              <a:t> </a:t>
            </a:r>
          </a:p>
          <a:p>
            <a:r>
              <a:rPr lang="lv-LV" dirty="0"/>
              <a:t>4.Taktsmērs, temps. </a:t>
            </a:r>
          </a:p>
          <a:p>
            <a:r>
              <a:rPr lang="lv-LV" dirty="0" smtClean="0"/>
              <a:t>5. Izprot jēdzienu -himna</a:t>
            </a:r>
            <a:r>
              <a:rPr lang="lv-LV" dirty="0"/>
              <a:t>. </a:t>
            </a:r>
            <a:r>
              <a:rPr lang="lv-LV" dirty="0" smtClean="0"/>
              <a:t>Himnas </a:t>
            </a:r>
            <a:r>
              <a:rPr lang="lv-LV" dirty="0"/>
              <a:t>dziedāšana.</a:t>
            </a:r>
          </a:p>
          <a:p>
            <a:pPr marL="0" indent="0">
              <a:buNone/>
            </a:pPr>
            <a:r>
              <a:rPr lang="lv-LV" dirty="0"/>
              <a:t> </a:t>
            </a:r>
          </a:p>
          <a:p>
            <a:r>
              <a:rPr lang="lv-LV" dirty="0"/>
              <a:t>6.Ceturtdaļnots, astotdaļnotis, </a:t>
            </a:r>
            <a:r>
              <a:rPr lang="lv-LV" dirty="0" err="1"/>
              <a:t>ceturtdaļpauze</a:t>
            </a:r>
            <a:r>
              <a:rPr lang="lv-LV" dirty="0"/>
              <a:t>. </a:t>
            </a:r>
            <a:r>
              <a:rPr lang="lv-LV" dirty="0" err="1" smtClean="0"/>
              <a:t>Ziana</a:t>
            </a:r>
            <a:r>
              <a:rPr lang="lv-LV" dirty="0" smtClean="0"/>
              <a:t> nošu ilgumu ritma zilbes un nosaukumus. </a:t>
            </a:r>
          </a:p>
          <a:p>
            <a:r>
              <a:rPr lang="lv-LV" dirty="0" smtClean="0"/>
              <a:t>7.Labprāt </a:t>
            </a:r>
            <a:r>
              <a:rPr lang="lv-LV" dirty="0"/>
              <a:t>piedalās muzikālās spēlēs un rotaļās. (Rudens svētki ,tradīcijas, Mārtiņdiena</a:t>
            </a:r>
            <a:r>
              <a:rPr lang="lv-LV" dirty="0" smtClean="0"/>
              <a:t>,   Ziemassvētki</a:t>
            </a:r>
            <a:r>
              <a:rPr lang="lv-LV" dirty="0"/>
              <a:t>)</a:t>
            </a:r>
          </a:p>
          <a:p>
            <a:r>
              <a:rPr lang="lv-LV" dirty="0" smtClean="0"/>
              <a:t> 8.Prot </a:t>
            </a:r>
            <a:r>
              <a:rPr lang="lv-LV" dirty="0"/>
              <a:t>pastāstīt par svētku tradīcijām</a:t>
            </a:r>
            <a:r>
              <a:rPr lang="lv-LV" dirty="0" smtClean="0"/>
              <a:t>.</a:t>
            </a:r>
          </a:p>
          <a:p>
            <a:endParaRPr lang="lv-LV" dirty="0"/>
          </a:p>
          <a:p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7850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266664" cy="743136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Prasmju vērtējums atbilstoši tematiskajam plānam 1. klasei. sk30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50423"/>
            <a:ext cx="8915400" cy="5107577"/>
          </a:xfrm>
        </p:spPr>
        <p:txBody>
          <a:bodyPr>
            <a:normAutofit fontScale="92500" lnSpcReduction="20000"/>
          </a:bodyPr>
          <a:lstStyle/>
          <a:p>
            <a:r>
              <a:rPr lang="lv-LV" b="1" dirty="0" smtClean="0"/>
              <a:t>2.semestris.</a:t>
            </a:r>
            <a:endParaRPr lang="lv-LV" b="1" dirty="0" smtClean="0"/>
          </a:p>
          <a:p>
            <a:r>
              <a:rPr lang="lv-LV" dirty="0"/>
              <a:t>1.Notis nošu </a:t>
            </a:r>
            <a:r>
              <a:rPr lang="lv-LV" dirty="0" err="1"/>
              <a:t>līnijkopā</a:t>
            </a:r>
            <a:r>
              <a:rPr lang="lv-LV" dirty="0"/>
              <a:t>, ( nostiprina intonēšanu, atrašanās vietu nošu </a:t>
            </a:r>
            <a:r>
              <a:rPr lang="lv-LV" dirty="0" err="1"/>
              <a:t>līnijkopā</a:t>
            </a:r>
            <a:r>
              <a:rPr lang="lv-LV" dirty="0"/>
              <a:t>).</a:t>
            </a:r>
          </a:p>
          <a:p>
            <a:r>
              <a:rPr lang="lv-LV" dirty="0"/>
              <a:t>2. Atšķir mūzikas instrumentus pēc </a:t>
            </a:r>
            <a:r>
              <a:rPr lang="lv-LV" dirty="0" smtClean="0"/>
              <a:t>attēliem un skanējuma  </a:t>
            </a:r>
            <a:r>
              <a:rPr lang="lv-LV" dirty="0"/>
              <a:t>-vijole, klavieres, flauta (stabule), kokle, bungas.</a:t>
            </a:r>
          </a:p>
          <a:p>
            <a:r>
              <a:rPr lang="lv-LV" dirty="0"/>
              <a:t>3.Raksturo, kas ir polka.(KL)</a:t>
            </a:r>
          </a:p>
          <a:p>
            <a:r>
              <a:rPr lang="lv-LV" dirty="0"/>
              <a:t>4.Radoši ataino (lietainu, saulainu dienu) mūzikas noskaņu.(KL)</a:t>
            </a:r>
          </a:p>
          <a:p>
            <a:r>
              <a:rPr lang="lv-LV" dirty="0"/>
              <a:t>5.Piedalās skaņu gleznu veidošanā.(Stāsts vai dzejolis)</a:t>
            </a:r>
          </a:p>
          <a:p>
            <a:r>
              <a:rPr lang="lv-LV" dirty="0"/>
              <a:t>6. Prot praktiski darboties ar ritma elementiem.(taktsmērs)</a:t>
            </a:r>
          </a:p>
          <a:p>
            <a:r>
              <a:rPr lang="lv-LV" dirty="0"/>
              <a:t>7. Prot ritmu sadalīt </a:t>
            </a:r>
            <a:r>
              <a:rPr lang="lv-LV" dirty="0" err="1"/>
              <a:t>taktīs</a:t>
            </a:r>
            <a:r>
              <a:rPr lang="lv-LV" dirty="0"/>
              <a:t>.(pazīst </a:t>
            </a:r>
            <a:r>
              <a:rPr lang="lv-LV" dirty="0" err="1" smtClean="0"/>
              <a:t>ceturtd.n</a:t>
            </a:r>
            <a:r>
              <a:rPr lang="lv-LV" dirty="0"/>
              <a:t>, </a:t>
            </a:r>
            <a:r>
              <a:rPr lang="lv-LV" dirty="0" err="1"/>
              <a:t>astotd.n</a:t>
            </a:r>
            <a:r>
              <a:rPr lang="lv-LV" dirty="0"/>
              <a:t>, pusnoti)</a:t>
            </a:r>
          </a:p>
          <a:p>
            <a:r>
              <a:rPr lang="lv-LV" dirty="0"/>
              <a:t>8.Zina jēdzienus koris, solo.</a:t>
            </a:r>
          </a:p>
          <a:p>
            <a:pPr marL="0" indent="0">
              <a:buNone/>
            </a:pPr>
            <a:r>
              <a:rPr lang="lv-LV" dirty="0"/>
              <a:t> </a:t>
            </a:r>
          </a:p>
          <a:p>
            <a:r>
              <a:rPr lang="lv-LV" dirty="0"/>
              <a:t>9.Atšķir augstas-zemas, īsas- garas(ilgas) skaņas.</a:t>
            </a:r>
          </a:p>
          <a:p>
            <a:r>
              <a:rPr lang="lv-LV" dirty="0"/>
              <a:t>10..Atšķir klasē dziedātās dziesmas. Zina vairākas dziesmas no galvas.</a:t>
            </a:r>
          </a:p>
          <a:p>
            <a:r>
              <a:rPr lang="lv-LV" dirty="0"/>
              <a:t>12. Ir izpratne par nošu atrašanās vietu nošu </a:t>
            </a:r>
            <a:r>
              <a:rPr lang="lv-LV" dirty="0" err="1"/>
              <a:t>līnijkopā</a:t>
            </a:r>
            <a:r>
              <a:rPr lang="lv-LV" dirty="0"/>
              <a:t>.</a:t>
            </a:r>
          </a:p>
          <a:p>
            <a:r>
              <a:rPr lang="lv-LV" dirty="0" smtClean="0"/>
              <a:t>13.Pašnovērtējums</a:t>
            </a:r>
            <a:r>
              <a:rPr lang="lv-LV" dirty="0"/>
              <a:t>.</a:t>
            </a:r>
          </a:p>
          <a:p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8639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Sasniedzamais rezultāts </a:t>
            </a:r>
            <a:r>
              <a:rPr lang="lv-LV" dirty="0" smtClean="0">
                <a:latin typeface="Cambria" panose="02040503050406030204" pitchFamily="18" charset="0"/>
                <a:ea typeface="Cambria" panose="02040503050406030204" pitchFamily="18" charset="0"/>
              </a:rPr>
              <a:t>2. klasei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514" y="1645920"/>
            <a:ext cx="9275218" cy="5120640"/>
          </a:xfrm>
        </p:spPr>
        <p:txBody>
          <a:bodyPr>
            <a:normAutofit fontScale="85000" lnSpcReduction="20000"/>
          </a:bodyPr>
          <a:lstStyle/>
          <a:p>
            <a:r>
              <a:rPr lang="lv-LV" b="1" dirty="0"/>
              <a:t>Rudens tēli mūzikā.</a:t>
            </a:r>
          </a:p>
          <a:p>
            <a:r>
              <a:rPr lang="lv-LV" dirty="0"/>
              <a:t>Jēdzieni, termini: nošu galviņa, kātiņš, slita, karodziņš, noturīgās pakāpes Do mažorā, tonika un tonikas trijskanis</a:t>
            </a:r>
            <a:r>
              <a:rPr lang="lv-LV" dirty="0" smtClean="0"/>
              <a:t>.</a:t>
            </a:r>
          </a:p>
          <a:p>
            <a:pPr marL="0" indent="0">
              <a:buNone/>
            </a:pPr>
            <a:endParaRPr lang="lv-LV" dirty="0" smtClean="0"/>
          </a:p>
          <a:p>
            <a:r>
              <a:rPr lang="lv-LV" b="1" dirty="0" smtClean="0"/>
              <a:t>Manas </a:t>
            </a:r>
            <a:r>
              <a:rPr lang="lv-LV" b="1" dirty="0"/>
              <a:t>L</a:t>
            </a:r>
            <a:r>
              <a:rPr lang="lv-LV" b="1" dirty="0" smtClean="0"/>
              <a:t>atvijas ainavas.</a:t>
            </a:r>
          </a:p>
          <a:p>
            <a:r>
              <a:rPr lang="lv-LV" dirty="0"/>
              <a:t>Jēdzieni, termini: maršs, tempa maiņa mūzikā, ritma vienības </a:t>
            </a:r>
            <a:r>
              <a:rPr lang="en-US" dirty="0"/>
              <a:t>–</a:t>
            </a:r>
            <a:r>
              <a:rPr lang="lv-LV" dirty="0"/>
              <a:t> vesela nots, vesela pauze; pants un piedziedājums, mūzikas instruments </a:t>
            </a:r>
            <a:r>
              <a:rPr lang="en-US" dirty="0"/>
              <a:t>–</a:t>
            </a:r>
            <a:r>
              <a:rPr lang="lv-LV" dirty="0"/>
              <a:t> trompete; noturīgo pakāpju apdziedāšana Do mažorā</a:t>
            </a:r>
            <a:r>
              <a:rPr lang="lv-LV" dirty="0" smtClean="0"/>
              <a:t>.</a:t>
            </a:r>
          </a:p>
          <a:p>
            <a:endParaRPr lang="lv-LV" dirty="0" smtClean="0"/>
          </a:p>
          <a:p>
            <a:r>
              <a:rPr lang="lv-LV" b="1" dirty="0" smtClean="0"/>
              <a:t>Ziemas noskaņa mūzikā.</a:t>
            </a:r>
          </a:p>
          <a:p>
            <a:r>
              <a:rPr lang="lv-LV" dirty="0"/>
              <a:t>Jēdzieni, termini: dinamika </a:t>
            </a:r>
            <a:r>
              <a:rPr lang="en-US" dirty="0"/>
              <a:t>–</a:t>
            </a:r>
            <a:r>
              <a:rPr lang="lv-LV" dirty="0"/>
              <a:t> skaļa, spēcīga </a:t>
            </a:r>
            <a:r>
              <a:rPr lang="en-US" dirty="0"/>
              <a:t>–</a:t>
            </a:r>
            <a:r>
              <a:rPr lang="lv-LV" dirty="0"/>
              <a:t> </a:t>
            </a:r>
            <a:r>
              <a:rPr lang="lv-LV" dirty="0" err="1"/>
              <a:t>forte</a:t>
            </a:r>
            <a:r>
              <a:rPr lang="lv-LV" dirty="0"/>
              <a:t>, klusa </a:t>
            </a:r>
            <a:r>
              <a:rPr lang="en-US" dirty="0"/>
              <a:t>–</a:t>
            </a:r>
            <a:r>
              <a:rPr lang="lv-LV" dirty="0"/>
              <a:t> </a:t>
            </a:r>
            <a:r>
              <a:rPr lang="lv-LV" dirty="0" err="1"/>
              <a:t>piano</a:t>
            </a:r>
            <a:r>
              <a:rPr lang="lv-LV" dirty="0"/>
              <a:t>; ritma ostinato. </a:t>
            </a:r>
            <a:endParaRPr lang="lv-LV" dirty="0" smtClean="0"/>
          </a:p>
          <a:p>
            <a:endParaRPr lang="lv-LV" dirty="0" smtClean="0"/>
          </a:p>
          <a:p>
            <a:r>
              <a:rPr lang="lv-LV" b="1" dirty="0" smtClean="0"/>
              <a:t>Deja.</a:t>
            </a:r>
          </a:p>
          <a:p>
            <a:r>
              <a:rPr lang="lv-LV" dirty="0"/>
              <a:t>Jēdzieni, termini: deja </a:t>
            </a:r>
            <a:r>
              <a:rPr lang="en-US" dirty="0"/>
              <a:t>–</a:t>
            </a:r>
            <a:r>
              <a:rPr lang="lv-LV" dirty="0"/>
              <a:t> valsis, mūzikas instruments </a:t>
            </a:r>
            <a:r>
              <a:rPr lang="en-US" dirty="0"/>
              <a:t>–</a:t>
            </a:r>
            <a:r>
              <a:rPr lang="lv-LV" dirty="0"/>
              <a:t> klavieres, klaviatūra; taktsmērs , ritma vienība </a:t>
            </a:r>
            <a:r>
              <a:rPr lang="en-US" dirty="0"/>
              <a:t>–</a:t>
            </a:r>
            <a:r>
              <a:rPr lang="lv-LV" dirty="0"/>
              <a:t> pusnots ar punktu, nenoturīgās pakāpes Do </a:t>
            </a:r>
            <a:r>
              <a:rPr lang="lv-LV" dirty="0" smtClean="0"/>
              <a:t>mažorā</a:t>
            </a:r>
          </a:p>
          <a:p>
            <a:pPr marL="0" indent="0">
              <a:buNone/>
            </a:pPr>
            <a:endParaRPr lang="lv-LV" dirty="0" smtClean="0"/>
          </a:p>
          <a:p>
            <a:r>
              <a:rPr lang="lv-LV" b="1" dirty="0" smtClean="0"/>
              <a:t>Sadarbība muzicēšanā.</a:t>
            </a:r>
          </a:p>
          <a:p>
            <a:r>
              <a:rPr lang="lv-LV" dirty="0"/>
              <a:t>Jēdzieni, termini: ritma </a:t>
            </a:r>
            <a:r>
              <a:rPr lang="lv-LV" dirty="0" err="1"/>
              <a:t>rondo</a:t>
            </a:r>
            <a:r>
              <a:rPr lang="lv-LV" dirty="0"/>
              <a:t>, </a:t>
            </a:r>
            <a:r>
              <a:rPr lang="lv-LV" dirty="0" err="1"/>
              <a:t>sešpadsmitdaļnošu</a:t>
            </a:r>
            <a:r>
              <a:rPr lang="lv-LV" dirty="0"/>
              <a:t> ritma grupa. </a:t>
            </a:r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11004314" y="6397228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skola30</a:t>
            </a:r>
          </a:p>
        </p:txBody>
      </p:sp>
    </p:spTree>
    <p:extLst>
      <p:ext uri="{BB962C8B-B14F-4D97-AF65-F5344CB8AC3E}">
        <p14:creationId xmlns:p14="http://schemas.microsoft.com/office/powerpoint/2010/main" val="607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179973"/>
            <a:ext cx="8409714" cy="89989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Prasmju vērtējums atbilstoši tematiskajam plānam </a:t>
            </a:r>
            <a:r>
              <a:rPr lang="lv-LV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klasei. sk30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71749"/>
            <a:ext cx="8915400" cy="5216433"/>
          </a:xfrm>
        </p:spPr>
        <p:txBody>
          <a:bodyPr>
            <a:normAutofit fontScale="85000" lnSpcReduction="10000"/>
          </a:bodyPr>
          <a:lstStyle/>
          <a:p>
            <a:pPr fontAlgn="ctr"/>
            <a:r>
              <a:rPr lang="lv-LV" b="1" dirty="0" smtClean="0"/>
              <a:t>1.semestris.</a:t>
            </a:r>
            <a:endParaRPr lang="lv-LV" b="1" dirty="0" smtClean="0"/>
          </a:p>
          <a:p>
            <a:pPr fontAlgn="ctr"/>
            <a:r>
              <a:rPr lang="lv-LV" dirty="0" smtClean="0"/>
              <a:t>1.Dzied</a:t>
            </a:r>
            <a:r>
              <a:rPr lang="lv-LV" dirty="0"/>
              <a:t>, precīzi intonē Do mažora gammu. (Zina, kas ir gammas pakāpes).</a:t>
            </a:r>
          </a:p>
          <a:p>
            <a:pPr fontAlgn="ctr"/>
            <a:r>
              <a:rPr lang="lv-LV" dirty="0" smtClean="0"/>
              <a:t>2.Prot </a:t>
            </a:r>
            <a:r>
              <a:rPr lang="lv-LV" dirty="0"/>
              <a:t>atrast nošu atrašanās vietu nošu </a:t>
            </a:r>
            <a:r>
              <a:rPr lang="lv-LV" dirty="0" err="1"/>
              <a:t>līnijkopā</a:t>
            </a:r>
            <a:r>
              <a:rPr lang="lv-LV" dirty="0"/>
              <a:t>.</a:t>
            </a:r>
          </a:p>
          <a:p>
            <a:pPr fontAlgn="ctr"/>
            <a:r>
              <a:rPr lang="lv-LV" dirty="0" smtClean="0"/>
              <a:t>3.Zina</a:t>
            </a:r>
            <a:r>
              <a:rPr lang="lv-LV" dirty="0"/>
              <a:t>, dzied trijskaņa skaņas. (noturīgas, nenoturīgas </a:t>
            </a:r>
            <a:r>
              <a:rPr lang="lv-LV" dirty="0" err="1"/>
              <a:t>pkāpes</a:t>
            </a:r>
            <a:r>
              <a:rPr lang="lv-LV" dirty="0"/>
              <a:t>)</a:t>
            </a:r>
          </a:p>
          <a:p>
            <a:pPr marL="0" indent="0">
              <a:buNone/>
            </a:pPr>
            <a:r>
              <a:rPr lang="lv-LV" dirty="0"/>
              <a:t> </a:t>
            </a:r>
          </a:p>
          <a:p>
            <a:r>
              <a:rPr lang="lv-LV" dirty="0"/>
              <a:t>4.Prot darboties ar ritma vienībām 2/4 un 4/4 taktsmērā. Zina apgūto nošu ilgumus.</a:t>
            </a:r>
          </a:p>
          <a:p>
            <a:r>
              <a:rPr lang="lv-LV" dirty="0"/>
              <a:t>5.Raksturo skaņdarba tempu. Pamato tempa izvēli dziesmai, balstoties </a:t>
            </a:r>
            <a:r>
              <a:rPr lang="lv-LV" dirty="0" smtClean="0"/>
              <a:t>pēc  noskaņas tekstā</a:t>
            </a:r>
            <a:r>
              <a:rPr lang="lv-LV" dirty="0"/>
              <a:t>. </a:t>
            </a:r>
            <a:r>
              <a:rPr lang="lv-LV" dirty="0" smtClean="0"/>
              <a:t>Nosaka skaņdarba solo instrumentu pēc skanējuma (trompete) KL</a:t>
            </a:r>
            <a:endParaRPr lang="lv-LV" dirty="0"/>
          </a:p>
          <a:p>
            <a:r>
              <a:rPr lang="lv-LV" dirty="0"/>
              <a:t>6.Dziesmās atpazīst pantu un piedziedājumu.</a:t>
            </a:r>
          </a:p>
          <a:p>
            <a:r>
              <a:rPr lang="lv-LV" dirty="0"/>
              <a:t>7.Dzied LV himnu no galvas, zina uzvedības un pieklājības ieteikumus dziedāšanas laikā.</a:t>
            </a:r>
          </a:p>
          <a:p>
            <a:pPr marL="0" indent="0">
              <a:buNone/>
            </a:pPr>
            <a:r>
              <a:rPr lang="lv-LV" dirty="0"/>
              <a:t> </a:t>
            </a:r>
          </a:p>
          <a:p>
            <a:pPr fontAlgn="ctr"/>
            <a:r>
              <a:rPr lang="lv-LV" u="sng" dirty="0" smtClean="0"/>
              <a:t>8.Dinamikas </a:t>
            </a:r>
            <a:r>
              <a:rPr lang="lv-LV" u="sng" dirty="0"/>
              <a:t>zīmes. Dinamika mūzikā. (Dzejolis vai tautasdziesma ar dinamikas zīmēm, izpildījums)RD</a:t>
            </a:r>
            <a:endParaRPr lang="lv-LV" dirty="0"/>
          </a:p>
          <a:p>
            <a:pPr fontAlgn="ctr"/>
            <a:r>
              <a:rPr lang="lv-LV" dirty="0" smtClean="0"/>
              <a:t>9.Skaņu </a:t>
            </a:r>
            <a:r>
              <a:rPr lang="lv-LV" dirty="0"/>
              <a:t>glezna. (Ziemas noskaņa, svētku sajūta, ziemas pasaka)RD</a:t>
            </a:r>
          </a:p>
          <a:p>
            <a:pPr fontAlgn="ctr"/>
            <a:r>
              <a:rPr lang="lv-LV" dirty="0" smtClean="0"/>
              <a:t>10.Ziemassvētku </a:t>
            </a:r>
            <a:r>
              <a:rPr lang="lv-LV" dirty="0"/>
              <a:t>dziesmu dziedāšana.</a:t>
            </a:r>
          </a:p>
          <a:p>
            <a:pPr fontAlgn="ctr"/>
            <a:r>
              <a:rPr lang="lv-LV" dirty="0" smtClean="0"/>
              <a:t>11.Ritma </a:t>
            </a:r>
            <a:r>
              <a:rPr lang="lv-LV" dirty="0"/>
              <a:t>ostinato izpildījums, dziesmas priekšnesums. RD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584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563</TotalTime>
  <Words>883</Words>
  <Application>Microsoft Office PowerPoint</Application>
  <PresentationFormat>Widescreen</PresentationFormat>
  <Paragraphs>177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Century Gothic</vt:lpstr>
      <vt:lpstr>Wingdings 3</vt:lpstr>
      <vt:lpstr>Wisp</vt:lpstr>
      <vt:lpstr>Radošā darba radīšanas soļi, plānošana un vērtējums.</vt:lpstr>
      <vt:lpstr>Soļi radošajā darbā un vērtējuma sniegumā.</vt:lpstr>
      <vt:lpstr>Darba plānošana veiksmīgam radošajam darbam un atgriezeniskai saitei.</vt:lpstr>
      <vt:lpstr>Sasniegumu vērtējums pēc pamatizglītības standarta ieteiktās parauga programmas.</vt:lpstr>
      <vt:lpstr>Sasniedzamais rezultāts 1.klasei.</vt:lpstr>
      <vt:lpstr>Prasmju vērtējums atbilstoši tematiskajam plānam 1. klasei. sk30</vt:lpstr>
      <vt:lpstr>Prasmju vērtējums atbilstoši tematiskajam plānam 1. klasei. sk30</vt:lpstr>
      <vt:lpstr>Sasniedzamais rezultāts 2. klasei.</vt:lpstr>
      <vt:lpstr>Prasmju vērtējums atbilstoši tematiskajam plānam 2. klasei. sk30</vt:lpstr>
      <vt:lpstr>Prasmju vērtējums atbilstoši tematiskajam plānam 2. klasei. sk30</vt:lpstr>
      <vt:lpstr>Sasniedzamais rezultāts 3. klasei.</vt:lpstr>
      <vt:lpstr>Prasmju vērtējums atbilstoši tematiskajam plānam 3. klasei. sk30</vt:lpstr>
      <vt:lpstr>Prasmju vērtējums atbilstoši tematiskajam plānam 3. klasei. sk30</vt:lpstr>
      <vt:lpstr>Muzicēšana izmantojot skaņu rīkus.  Skaņu gleznu veidošana.</vt:lpstr>
      <vt:lpstr>Skaņu glezna.</vt:lpstr>
      <vt:lpstr>Dzejolis</vt:lpstr>
      <vt:lpstr>PowerPoint Presentation</vt:lpstr>
      <vt:lpstr>PowerPoint Presentation</vt:lpstr>
      <vt:lpstr>  Lai radošs, mīlestības vadīts,  mācību gads!   Paldies!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Radošā darba radīšanas soļi, plānošana un vērtējums.</dc:title>
  <dc:creator>Laila Daudzina</dc:creator>
  <cp:lastModifiedBy>Laila Daudzina</cp:lastModifiedBy>
  <cp:revision>39</cp:revision>
  <dcterms:created xsi:type="dcterms:W3CDTF">2024-08-20T05:37:47Z</dcterms:created>
  <dcterms:modified xsi:type="dcterms:W3CDTF">2024-08-20T15:02:14Z</dcterms:modified>
</cp:coreProperties>
</file>