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6858000" cx="9144000"/>
  <p:notesSz cx="6858000" cy="9144000"/>
  <p:embeddedFontLst>
    <p:embeddedFont>
      <p:font typeface="Palatino Linotype"/>
      <p:regular r:id="rId50"/>
      <p:bold r:id="rId51"/>
      <p:italic r:id="rId52"/>
      <p:boldItalic r:id="rId53"/>
    </p:embeddedFont>
    <p:embeddedFont>
      <p:font typeface="Century Gothic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58" roundtripDataSignature="AMtx7mjHD2AVDyDi/Mgk68iDDpovoxh9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alatinoLinotype-bold.fntdata"/><Relationship Id="rId50" Type="http://schemas.openxmlformats.org/officeDocument/2006/relationships/font" Target="fonts/PalatinoLinotype-regular.fntdata"/><Relationship Id="rId53" Type="http://schemas.openxmlformats.org/officeDocument/2006/relationships/font" Target="fonts/PalatinoLinotype-boldItalic.fntdata"/><Relationship Id="rId52" Type="http://schemas.openxmlformats.org/officeDocument/2006/relationships/font" Target="fonts/PalatinoLinotype-italic.fntdata"/><Relationship Id="rId11" Type="http://schemas.openxmlformats.org/officeDocument/2006/relationships/slide" Target="slides/slide6.xml"/><Relationship Id="rId55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54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57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56" Type="http://schemas.openxmlformats.org/officeDocument/2006/relationships/font" Target="fonts/CenturyGothic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lv-LV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4680668f0_1_3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2f4680668f0_1_3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2f4680668f0_1_3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163b80af8_1_36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c163b80af8_1_36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163b80af8_1_36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2c163b80af8_1_36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163b80af8_1_36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2c163b80af8_1_36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163b80af8_1_37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2c163b80af8_1_37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163b80af8_1_36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2c163b80af8_1_369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163b80af8_1_37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2c163b80af8_1_37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c163b80af8_1_50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c163b80af8_1_50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2c163b80af8_1_50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c163b80af8_1_51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c163b80af8_1_5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2c163b80af8_1_5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4680668f0_1_8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f4680668f0_1_8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f4680668f0_1_8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163b80af8_1_42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2c163b80af8_1_4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2c163b80af8_1_42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c163b80af8_1_43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2c163b80af8_1_43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c163b80af8_1_43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c163b80af8_1_13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2c163b80af8_1_13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2c163b80af8_1_13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163b80af8_1_1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2c163b80af8_1_1449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163b80af8_1_1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2c163b80af8_1_1525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c163b80af8_1_16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2c163b80af8_1_16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g2c163b80af8_1_16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163b80af8_1_16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2c163b80af8_1_16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2c163b80af8_1_16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c163b80af8_1_17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2c163b80af8_1_17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2c163b80af8_1_17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c163b80af8_1_21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2c163b80af8_1_2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2c163b80af8_1_2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c163b80af8_1_18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2c163b80af8_1_18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2c163b80af8_1_18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163b80af8_1_190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2c163b80af8_1_19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2c163b80af8_1_19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c163b80af8_1_19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2c163b80af8_1_19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g2c163b80af8_1_19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163b80af8_1_20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2c163b80af8_1_20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2c163b80af8_1_20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c163b80af8_1_34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2c163b80af8_1_3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g2c163b80af8_1_34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163b80af8_2_1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2c163b80af8_2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2c163b80af8_2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c163b80af8_2_17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2c163b80af8_2_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g2c163b80af8_2_1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163b80af8_2_3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2c163b80af8_2_3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2c163b80af8_2_3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c163b80af8_2_4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2c163b80af8_2_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g2c163b80af8_2_4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c163b80af8_2_5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2c163b80af8_2_5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g2c163b80af8_2_5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c163b80af8_2_5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2c163b80af8_2_5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2c163b80af8_2_5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c163b80af8_2_6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2c163b80af8_2_6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g2c163b80af8_2_6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163b80af8_1_10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c163b80af8_1_10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c163b80af8_1_10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c163b80af8_2_98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2c163b80af8_2_9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2c163b80af8_2_9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c163b80af8_2_1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2c163b80af8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g2c163b80af8_2_1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c163b80af8_2_11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2c163b80af8_2_1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g2c163b80af8_2_1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f4680668f0_1_102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2f4680668f0_1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c163b80af8_1_33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2c163b80af8_1_33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g2c163b80af8_1_33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63b80af8_1_35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2c163b80af8_1_35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163b80af8_1_47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2c163b80af8_1_47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2c163b80af8_1_47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163b80af8_1_34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2c163b80af8_1_34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163b80af8_1_34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c163b80af8_1_34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c163b80af8_1_34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163b80af8_1_47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c163b80af8_1_47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2c163b80af8_1_47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513b10c47_0_61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2f513b10c47_0_61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2f513b10c47_0_6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513b10c47_0_647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2f513b10c47_0_647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g2f513b10c47_0_6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513b10c47_0_65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rsraksts un saturs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513b10c47_0_653"/>
          <p:cNvSpPr txBox="1"/>
          <p:nvPr>
            <p:ph type="title"/>
          </p:nvPr>
        </p:nvSpPr>
        <p:spPr>
          <a:xfrm>
            <a:off x="457200" y="404664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alatino Linotype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g2f513b10c47_0_65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2558C"/>
              </a:buClr>
              <a:buSzPts val="1800"/>
              <a:buChar char="o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2558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57" name="Google Shape;57;g2f513b10c47_0_653"/>
          <p:cNvSpPr txBox="1"/>
          <p:nvPr>
            <p:ph idx="10" type="dt"/>
          </p:nvPr>
        </p:nvSpPr>
        <p:spPr>
          <a:xfrm>
            <a:off x="6363347" y="6381328"/>
            <a:ext cx="20859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f513b10c47_0_653"/>
          <p:cNvSpPr txBox="1"/>
          <p:nvPr>
            <p:ph idx="12" type="sldNum"/>
          </p:nvPr>
        </p:nvSpPr>
        <p:spPr>
          <a:xfrm>
            <a:off x="8543278" y="6381328"/>
            <a:ext cx="5619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irsraksts un saturs">
  <p:cSld name="1_Virsraksts un satur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513b10c47_0_658"/>
          <p:cNvSpPr txBox="1"/>
          <p:nvPr>
            <p:ph type="title"/>
          </p:nvPr>
        </p:nvSpPr>
        <p:spPr>
          <a:xfrm>
            <a:off x="457200" y="404664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alatino Linotype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2f513b10c47_0_65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2558C"/>
              </a:buClr>
              <a:buSzPts val="1800"/>
              <a:buChar char="o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2558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62" name="Google Shape;62;g2f513b10c47_0_658"/>
          <p:cNvSpPr txBox="1"/>
          <p:nvPr>
            <p:ph idx="10" type="dt"/>
          </p:nvPr>
        </p:nvSpPr>
        <p:spPr>
          <a:xfrm>
            <a:off x="6363347" y="6381328"/>
            <a:ext cx="20859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2f513b10c47_0_658"/>
          <p:cNvSpPr txBox="1"/>
          <p:nvPr>
            <p:ph idx="12" type="sldNum"/>
          </p:nvPr>
        </p:nvSpPr>
        <p:spPr>
          <a:xfrm>
            <a:off x="8543278" y="6381328"/>
            <a:ext cx="5619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1" sz="1200" u="none" cap="none" strike="noStrike">
                <a:solidFill>
                  <a:srgbClr val="4255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513b10c47_0_66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6" name="Google Shape;66;g2f513b10c47_0_663"/>
          <p:cNvSpPr txBox="1"/>
          <p:nvPr>
            <p:ph idx="12" type="sldNum"/>
          </p:nvPr>
        </p:nvSpPr>
        <p:spPr>
          <a:xfrm>
            <a:off x="8321382" y="6414760"/>
            <a:ext cx="194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f513b10c47_0_616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2f513b10c47_0_6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f513b10c47_0_6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2f513b10c47_0_61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2f513b10c47_0_6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f513b10c47_0_6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g2f513b10c47_0_623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2f513b10c47_0_6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2f513b10c47_0_6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f513b10c47_0_6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2f513b10c47_0_6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513b10c47_0_63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g2f513b10c47_0_631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2f513b10c47_0_6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513b10c47_0_635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g2f513b10c47_0_6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f513b10c47_0_638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2f513b10c47_0_638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g2f513b10c47_0_6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g2f513b10c47_0_638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g2f513b10c47_0_63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f513b10c47_0_644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g2f513b10c47_0_6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513b10c47_0_60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2f513b10c47_0_60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2f513b10c47_0_60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docs.google.com/document/d/15ZMvNPD2xxkKNlIoWKoVbalkWrvmh9Wa/edit#heading=h.gjdgxs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docs.google.com/document/d/1HHdqgWXvAR2TdffS1DEanQV3Pg0vt5FyOhqdT5O--WE/edit?usp=sharing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docs.google.com/document/d/1W7KWvw_wMtFoPaoSp2RdPlYv3Zyms1bPh70botwbxxg/edit" TargetMode="External"/><Relationship Id="rId4" Type="http://schemas.openxmlformats.org/officeDocument/2006/relationships/hyperlink" Target="https://docs.google.com/document/d/18tydT2YRgSR-pmOJIj5LFbGirSU80yw7nmYkXbmGkDU/edit" TargetMode="External"/><Relationship Id="rId9" Type="http://schemas.openxmlformats.org/officeDocument/2006/relationships/hyperlink" Target="https://docs.google.com/spreadsheets/d/1UZPAXo9uuzYKiqc0pzmIpG-pVfc-K-WzOQS1ORQhkX8/edit#gid=0" TargetMode="External"/><Relationship Id="rId5" Type="http://schemas.openxmlformats.org/officeDocument/2006/relationships/hyperlink" Target="https://docs.google.com/document/d/1h5Y2qcM-b27_x3JbIN85PaAvfni33d6wVXFlSMFrR7A/edit" TargetMode="External"/><Relationship Id="rId6" Type="http://schemas.openxmlformats.org/officeDocument/2006/relationships/hyperlink" Target="https://docs.google.com/document/d/15ZMvNPD2xxkKNlIoWKoVbalkWrvmh9Wa/edit#heading=h.gjdgxs" TargetMode="External"/><Relationship Id="rId7" Type="http://schemas.openxmlformats.org/officeDocument/2006/relationships/hyperlink" Target="https://docs.google.com/spreadsheets/d/1zWh57HsyycB4LdeBuyMTKkIIk1fRjvXw/edit#gid=1316566725" TargetMode="External"/><Relationship Id="rId8" Type="http://schemas.openxmlformats.org/officeDocument/2006/relationships/hyperlink" Target="https://docs.google.com/spreadsheets/d/1o4sF5B0tVgqT_0gSjQ-17q0I2QN4WfAK7XrUkQVjYiI/edit#gid=1036102913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4680668f0_1_353"/>
          <p:cNvSpPr txBox="1"/>
          <p:nvPr>
            <p:ph type="ctrTitle"/>
          </p:nvPr>
        </p:nvSpPr>
        <p:spPr>
          <a:xfrm>
            <a:off x="485875" y="764125"/>
            <a:ext cx="8183700" cy="43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736"/>
              <a:buFont typeface="Arial"/>
              <a:buNone/>
            </a:pPr>
            <a:r>
              <a:rPr b="1" lang="lv-LV" sz="3166">
                <a:latin typeface="Times New Roman"/>
                <a:ea typeface="Times New Roman"/>
                <a:cs typeface="Times New Roman"/>
                <a:sym typeface="Times New Roman"/>
              </a:rPr>
              <a:t>Vērtēšana mācīšanās atbalstam. Jaunrades prasmju apgūšanas metodika no ideju ģenerēšanas līdz praktiskai darbībai mācību priekšmetā </a:t>
            </a:r>
            <a:r>
              <a:rPr b="1" i="1" lang="lv-LV" sz="3166">
                <a:latin typeface="Times New Roman"/>
                <a:ea typeface="Times New Roman"/>
                <a:cs typeface="Times New Roman"/>
                <a:sym typeface="Times New Roman"/>
              </a:rPr>
              <a:t>Mūzika</a:t>
            </a:r>
            <a:r>
              <a:rPr b="1" lang="lv-LV" sz="3166">
                <a:latin typeface="Times New Roman"/>
                <a:ea typeface="Times New Roman"/>
                <a:cs typeface="Times New Roman"/>
                <a:sym typeface="Times New Roman"/>
              </a:rPr>
              <a:t> un kursā </a:t>
            </a:r>
            <a:r>
              <a:rPr b="1" i="1" lang="lv-LV" sz="3166">
                <a:latin typeface="Times New Roman"/>
                <a:ea typeface="Times New Roman"/>
                <a:cs typeface="Times New Roman"/>
                <a:sym typeface="Times New Roman"/>
              </a:rPr>
              <a:t>Kultūra un māksla (mūzika)</a:t>
            </a:r>
            <a:endParaRPr b="1" sz="46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34750"/>
              <a:buFont typeface="Arial"/>
              <a:buNone/>
            </a:pPr>
            <a:r>
              <a:t/>
            </a:r>
            <a:endParaRPr sz="2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596"/>
              <a:buFont typeface="Arial"/>
              <a:buNone/>
            </a:pPr>
            <a:r>
              <a:rPr lang="lv-LV" sz="2644">
                <a:latin typeface="Times New Roman"/>
                <a:ea typeface="Times New Roman"/>
                <a:cs typeface="Times New Roman"/>
                <a:sym typeface="Times New Roman"/>
              </a:rPr>
              <a:t>Gunita Bičule, mācību priekšmeta </a:t>
            </a:r>
            <a:r>
              <a:rPr i="1" lang="lv-LV" sz="2644">
                <a:latin typeface="Times New Roman"/>
                <a:ea typeface="Times New Roman"/>
                <a:cs typeface="Times New Roman"/>
                <a:sym typeface="Times New Roman"/>
              </a:rPr>
              <a:t>Mūzika</a:t>
            </a:r>
            <a:r>
              <a:rPr lang="lv-LV" sz="2644">
                <a:latin typeface="Times New Roman"/>
                <a:ea typeface="Times New Roman"/>
                <a:cs typeface="Times New Roman"/>
                <a:sym typeface="Times New Roman"/>
              </a:rPr>
              <a:t> un kursa </a:t>
            </a:r>
            <a:r>
              <a:rPr i="1" lang="lv-LV" sz="2644">
                <a:latin typeface="Times New Roman"/>
                <a:ea typeface="Times New Roman"/>
                <a:cs typeface="Times New Roman"/>
                <a:sym typeface="Times New Roman"/>
              </a:rPr>
              <a:t>Kultūra un māksla</a:t>
            </a:r>
            <a:r>
              <a:rPr lang="lv-LV" sz="2644">
                <a:latin typeface="Times New Roman"/>
                <a:ea typeface="Times New Roman"/>
                <a:cs typeface="Times New Roman"/>
                <a:sym typeface="Times New Roman"/>
              </a:rPr>
              <a:t> (mūzika) skolotāja</a:t>
            </a:r>
            <a:endParaRPr sz="26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863"/>
              <a:buFont typeface="Arial"/>
              <a:buNone/>
            </a:pPr>
            <a:r>
              <a:t/>
            </a:r>
            <a:endParaRPr sz="409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t/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g2f4680668f0_1_353"/>
          <p:cNvSpPr txBox="1"/>
          <p:nvPr>
            <p:ph idx="1" type="subTitle"/>
          </p:nvPr>
        </p:nvSpPr>
        <p:spPr>
          <a:xfrm>
            <a:off x="485875" y="4345950"/>
            <a:ext cx="8183700" cy="22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lv-LV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Pedagogu profesionālās kompetences pilnveides programma ​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25.08.2024.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g2f4680668f0_1_353"/>
          <p:cNvSpPr txBox="1"/>
          <p:nvPr/>
        </p:nvSpPr>
        <p:spPr>
          <a:xfrm>
            <a:off x="10016700" y="-3271850"/>
            <a:ext cx="3958200" cy="47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v-LV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163b80af8_1_3641"/>
          <p:cNvSpPr txBox="1"/>
          <p:nvPr>
            <p:ph type="title"/>
          </p:nvPr>
        </p:nvSpPr>
        <p:spPr>
          <a:xfrm>
            <a:off x="342900" y="404664"/>
            <a:ext cx="61722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b="1" lang="lv-LV" sz="3400">
                <a:latin typeface="Times New Roman"/>
                <a:ea typeface="Times New Roman"/>
                <a:cs typeface="Times New Roman"/>
                <a:sym typeface="Times New Roman"/>
              </a:rPr>
              <a:t>Radošais kopdarbs</a:t>
            </a:r>
            <a:endParaRPr b="1" sz="3400">
              <a:solidFill>
                <a:srgbClr val="0808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g2c163b80af8_1_3641"/>
          <p:cNvSpPr txBox="1"/>
          <p:nvPr>
            <p:ph idx="1" type="body"/>
          </p:nvPr>
        </p:nvSpPr>
        <p:spPr>
          <a:xfrm>
            <a:off x="628650" y="1040950"/>
            <a:ext cx="7886700" cy="5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Ideju radīšana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Plānošana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Īstenošana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Demonstrācija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Izvērtējums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Refleksija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lv-LV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Kritēriji</a:t>
            </a:r>
            <a:endParaRPr b="1"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Darba saturs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Mākslinieciskās izteiksmes līdzekļi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Kompozīcija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Radošā procesa dokumentēšana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Refleksija par savu mācīšanos pēc katra radošā procesa soļa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163b80af8_1_3653"/>
          <p:cNvSpPr txBox="1"/>
          <p:nvPr>
            <p:ph type="title"/>
          </p:nvPr>
        </p:nvSpPr>
        <p:spPr>
          <a:xfrm>
            <a:off x="628650" y="428625"/>
            <a:ext cx="78867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b="1" lang="lv-LV">
                <a:latin typeface="Times New Roman"/>
                <a:ea typeface="Times New Roman"/>
                <a:cs typeface="Times New Roman"/>
                <a:sym typeface="Times New Roman"/>
              </a:rPr>
              <a:t>Radošais kopdarbs</a:t>
            </a:r>
            <a:endParaRPr b="1">
              <a:solidFill>
                <a:srgbClr val="0808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g2c163b80af8_1_3653"/>
          <p:cNvSpPr txBox="1"/>
          <p:nvPr>
            <p:ph idx="1" type="body"/>
          </p:nvPr>
        </p:nvSpPr>
        <p:spPr>
          <a:xfrm>
            <a:off x="628650" y="1536850"/>
            <a:ext cx="78867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Īsteno ideju</a:t>
            </a:r>
            <a:r>
              <a:rPr b="1"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atskaņo, demonstrē, ieraksti, nofilmē, uzzīmē</a:t>
            </a: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nofotografē</a:t>
            </a: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 to!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Uzraksti idejas pilnu </a:t>
            </a:r>
            <a:r>
              <a:rPr b="1"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nosaukumu </a:t>
            </a: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</a:t>
            </a:r>
            <a:r>
              <a:rPr b="1"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aprakstu vienas rindkopas apjomā</a:t>
            </a: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kurā atbildi uz šiem jautājumiem: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277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-"/>
            </a:pP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ko būs šis darbs (galvenā doma)?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277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-"/>
            </a:pP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 tas Tev nozīmē?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277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-"/>
            </a:pP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 īstenosi šo darbu?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163b80af8_1_3665"/>
          <p:cNvSpPr txBox="1"/>
          <p:nvPr>
            <p:ph type="title"/>
          </p:nvPr>
        </p:nvSpPr>
        <p:spPr>
          <a:xfrm>
            <a:off x="552450" y="404675"/>
            <a:ext cx="5886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b="1" lang="lv-LV" sz="3700">
                <a:latin typeface="Times New Roman"/>
                <a:ea typeface="Times New Roman"/>
                <a:cs typeface="Times New Roman"/>
                <a:sym typeface="Times New Roman"/>
              </a:rPr>
              <a:t>Radošais kopdarbs</a:t>
            </a:r>
            <a:endParaRPr b="1" sz="3700">
              <a:solidFill>
                <a:srgbClr val="0808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g2c163b80af8_1_3665"/>
          <p:cNvSpPr txBox="1"/>
          <p:nvPr>
            <p:ph idx="1" type="body"/>
          </p:nvPr>
        </p:nvSpPr>
        <p:spPr>
          <a:xfrm>
            <a:off x="628650" y="1470925"/>
            <a:ext cx="7886700" cy="47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Izvirzi sev personīgo mācību mērķi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Iepazīstini ar savu ideju grupas biedrus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Vienojies ar grupas biedriem par formu un veidu, kā veidot kopīgu radošu darbu, kurā ietvert visas idejas kopveselumā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Saņem atgriezenisko saiti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Reflektē par savu pieredzi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163b80af8_1_3716"/>
          <p:cNvSpPr txBox="1"/>
          <p:nvPr>
            <p:ph type="title"/>
          </p:nvPr>
        </p:nvSpPr>
        <p:spPr>
          <a:xfrm>
            <a:off x="628650" y="872550"/>
            <a:ext cx="78867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Arial"/>
              <a:buNone/>
            </a:pPr>
            <a:r>
              <a:rPr b="1" lang="lv-LV" sz="3800">
                <a:latin typeface="Times New Roman"/>
                <a:ea typeface="Times New Roman"/>
                <a:cs typeface="Times New Roman"/>
                <a:sym typeface="Times New Roman"/>
              </a:rPr>
              <a:t>Personīgais mācību mērķis</a:t>
            </a:r>
            <a:endParaRPr b="1" sz="3800">
              <a:solidFill>
                <a:srgbClr val="0808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g2c163b80af8_1_3716"/>
          <p:cNvSpPr txBox="1"/>
          <p:nvPr>
            <p:ph idx="1" type="body"/>
          </p:nvPr>
        </p:nvSpPr>
        <p:spPr>
          <a:xfrm>
            <a:off x="628650" y="1690900"/>
            <a:ext cx="7886700" cy="4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Mans personīgais mācību mērķis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Kādēļ man tas ir nozīmīgs?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Plāns, kā to gribu īstenot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163b80af8_1_3694"/>
          <p:cNvSpPr txBox="1"/>
          <p:nvPr>
            <p:ph type="title"/>
          </p:nvPr>
        </p:nvSpPr>
        <p:spPr>
          <a:xfrm>
            <a:off x="489850" y="275550"/>
            <a:ext cx="8654400" cy="1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b="1" lang="lv-LV" sz="3940">
                <a:latin typeface="Times New Roman"/>
                <a:ea typeface="Times New Roman"/>
                <a:cs typeface="Times New Roman"/>
                <a:sym typeface="Times New Roman"/>
              </a:rPr>
              <a:t>Darbu prezentācijas un atgriezeniskā saite</a:t>
            </a:r>
            <a:endParaRPr b="1" sz="3940">
              <a:solidFill>
                <a:srgbClr val="0808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g2c163b80af8_1_3694"/>
          <p:cNvSpPr txBox="1"/>
          <p:nvPr>
            <p:ph idx="1" type="body"/>
          </p:nvPr>
        </p:nvSpPr>
        <p:spPr>
          <a:xfrm>
            <a:off x="628650" y="1729800"/>
            <a:ext cx="7886700" cy="4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Demonstrējiet</a:t>
            </a: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savu darbu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Pastāstiet par savu darbu, </a:t>
            </a:r>
            <a:r>
              <a:rPr b="1"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atbildot uz jautājumiem: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Kāda ir darba tēma?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Kādēļ tāda kompozīcija, nosaukums un noformējums?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 ieteiktu pievērst uzmanību?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 katrs no grupas ir iemācījies radošā darba procesa laikā?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163b80af8_1_3704"/>
          <p:cNvSpPr txBox="1"/>
          <p:nvPr>
            <p:ph type="title"/>
          </p:nvPr>
        </p:nvSpPr>
        <p:spPr>
          <a:xfrm>
            <a:off x="765400" y="404675"/>
            <a:ext cx="5749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Arial"/>
              <a:buNone/>
            </a:pPr>
            <a:r>
              <a:rPr b="1" lang="lv-LV" sz="4000">
                <a:latin typeface="Times New Roman"/>
                <a:ea typeface="Times New Roman"/>
                <a:cs typeface="Times New Roman"/>
                <a:sym typeface="Times New Roman"/>
              </a:rPr>
              <a:t>Refleksija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g2c163b80af8_1_3704"/>
          <p:cNvSpPr txBox="1"/>
          <p:nvPr>
            <p:ph idx="1" type="body"/>
          </p:nvPr>
        </p:nvSpPr>
        <p:spPr>
          <a:xfrm>
            <a:off x="628650" y="1592025"/>
            <a:ext cx="7886700" cy="4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-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 izdevās katru soli īstenot?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-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 notika kā plānots, kas nē? Kāpēc?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-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 izmantoju savā stiprās puses un kā strādāju ar vēl pilnveidojamajām pusēm?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-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 es nākamreiz darītu citādi? Kāpēc?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163b80af8_1_5023"/>
          <p:cNvSpPr txBox="1"/>
          <p:nvPr>
            <p:ph type="ctrTitle"/>
          </p:nvPr>
        </p:nvSpPr>
        <p:spPr>
          <a:xfrm>
            <a:off x="485875" y="1040950"/>
            <a:ext cx="8183700" cy="1178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524"/>
              <a:buNone/>
            </a:pPr>
            <a:r>
              <a:rPr b="1" lang="lv-LV" sz="4917">
                <a:latin typeface="Times New Roman"/>
                <a:ea typeface="Times New Roman"/>
                <a:cs typeface="Times New Roman"/>
                <a:sym typeface="Times New Roman"/>
              </a:rPr>
              <a:t>Radošā darba radīšanas soļi</a:t>
            </a:r>
            <a:endParaRPr b="1" sz="491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657"/>
              <a:buNone/>
            </a:pPr>
            <a:r>
              <a:t/>
            </a:r>
            <a:endParaRPr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g2c163b80af8_1_5023"/>
          <p:cNvSpPr txBox="1"/>
          <p:nvPr>
            <p:ph idx="1" type="subTitle"/>
          </p:nvPr>
        </p:nvSpPr>
        <p:spPr>
          <a:xfrm>
            <a:off x="1040950" y="2219675"/>
            <a:ext cx="8025900" cy="4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AutoNum type="arabicPeriod"/>
            </a:pPr>
            <a:r>
              <a:rPr lang="lv-LV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Skolotāja dota tēma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lv-LV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Tēma - ideju ģenerēšanas rezultāts</a:t>
            </a:r>
            <a:endParaRPr sz="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163b80af8_1_5101"/>
          <p:cNvSpPr txBox="1"/>
          <p:nvPr>
            <p:ph type="ctrTitle"/>
          </p:nvPr>
        </p:nvSpPr>
        <p:spPr>
          <a:xfrm>
            <a:off x="485869" y="352625"/>
            <a:ext cx="8183700" cy="139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22"/>
              <a:buNone/>
            </a:pPr>
            <a:r>
              <a:rPr b="1" lang="lv-LV">
                <a:latin typeface="Times New Roman"/>
                <a:ea typeface="Times New Roman"/>
                <a:cs typeface="Times New Roman"/>
                <a:sym typeface="Times New Roman"/>
              </a:rPr>
              <a:t>Tēmas nosaukums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22"/>
              <a:buNone/>
            </a:pPr>
            <a:r>
              <a:t/>
            </a:r>
            <a:endParaRPr b="1" i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g2c163b80af8_1_5101"/>
          <p:cNvSpPr txBox="1"/>
          <p:nvPr>
            <p:ph idx="1" type="subTitle"/>
          </p:nvPr>
        </p:nvSpPr>
        <p:spPr>
          <a:xfrm>
            <a:off x="542200" y="1607350"/>
            <a:ext cx="8183700" cy="5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lv-LV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Tēmas nosaukums.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lv-LV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Tēmas nosaukums…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lv-LV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Tēmas nosaukums!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lv-LV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Tēmas nosaukums?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lv-LV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Tēmas nosaukums - ________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lv-LV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Tēmas nosaukums: _________</a:t>
            </a:r>
            <a:endParaRPr sz="4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4680668f0_1_812"/>
          <p:cNvSpPr txBox="1"/>
          <p:nvPr>
            <p:ph type="ctrTitle"/>
          </p:nvPr>
        </p:nvSpPr>
        <p:spPr>
          <a:xfrm>
            <a:off x="621025" y="688850"/>
            <a:ext cx="8183700" cy="15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b="1" lang="lv-LV" sz="4000">
                <a:latin typeface="Times New Roman"/>
                <a:ea typeface="Times New Roman"/>
                <a:cs typeface="Times New Roman"/>
                <a:sym typeface="Times New Roman"/>
              </a:rPr>
              <a:t>Radošā darba pievienotā vērtība - pienesums pasaulei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g2f4680668f0_1_812"/>
          <p:cNvSpPr txBox="1"/>
          <p:nvPr>
            <p:ph idx="1" type="subTitle"/>
          </p:nvPr>
        </p:nvSpPr>
        <p:spPr>
          <a:xfrm>
            <a:off x="485875" y="2893225"/>
            <a:ext cx="8454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v-LV" sz="341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Iedvesmojies no piemēriem pasaulē – no darbiem, kam ir pievienotā vērtība.</a:t>
            </a:r>
            <a:endParaRPr sz="341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341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1" sz="341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3415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163b80af8_1_4295"/>
          <p:cNvSpPr txBox="1"/>
          <p:nvPr>
            <p:ph type="title"/>
          </p:nvPr>
        </p:nvSpPr>
        <p:spPr>
          <a:xfrm>
            <a:off x="97050" y="92425"/>
            <a:ext cx="8418300" cy="12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lv-LV" sz="3370">
                <a:latin typeface="Times New Roman"/>
                <a:ea typeface="Times New Roman"/>
                <a:cs typeface="Times New Roman"/>
                <a:sym typeface="Times New Roman"/>
              </a:rPr>
              <a:t>Radošā kopdarba individuālā darba piemērs. Tēma </a:t>
            </a:r>
            <a:r>
              <a:rPr i="1" lang="lv-LV" sz="3370">
                <a:latin typeface="Times New Roman"/>
                <a:ea typeface="Times New Roman"/>
                <a:cs typeface="Times New Roman"/>
                <a:sym typeface="Times New Roman"/>
              </a:rPr>
              <a:t>Es pasaulei</a:t>
            </a:r>
            <a:endParaRPr i="1" sz="337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i="1" lang="lv-LV" sz="3370">
                <a:latin typeface="Times New Roman"/>
                <a:ea typeface="Times New Roman"/>
                <a:cs typeface="Times New Roman"/>
                <a:sym typeface="Times New Roman"/>
              </a:rPr>
              <a:t>Asociāciju fiksēšana</a:t>
            </a:r>
            <a:endParaRPr i="1" sz="33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g2c163b80af8_1_4295"/>
          <p:cNvSpPr txBox="1"/>
          <p:nvPr>
            <p:ph idx="1" type="body"/>
          </p:nvPr>
        </p:nvSpPr>
        <p:spPr>
          <a:xfrm>
            <a:off x="342900" y="1600200"/>
            <a:ext cx="6172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47" name="Google Shape;247;g2c163b80af8_1_4295"/>
          <p:cNvPicPr preferRelativeResize="0"/>
          <p:nvPr/>
        </p:nvPicPr>
        <p:blipFill rotWithShape="1">
          <a:blip r:embed="rId3">
            <a:alphaModFix/>
          </a:blip>
          <a:srcRect b="12907" l="22639" r="13746" t="22426"/>
          <a:stretch/>
        </p:blipFill>
        <p:spPr>
          <a:xfrm>
            <a:off x="0" y="1386400"/>
            <a:ext cx="9144001" cy="547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type="title"/>
          </p:nvPr>
        </p:nvSpPr>
        <p:spPr>
          <a:xfrm>
            <a:off x="457200" y="404664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alatino Linotype"/>
              <a:buNone/>
            </a:pPr>
            <a:r>
              <a:rPr b="1" lang="lv-LV" sz="4000">
                <a:latin typeface="Times New Roman"/>
                <a:ea typeface="Times New Roman"/>
                <a:cs typeface="Times New Roman"/>
                <a:sym typeface="Times New Roman"/>
              </a:rPr>
              <a:t>Programmas mērķis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2"/>
          <p:cNvSpPr txBox="1"/>
          <p:nvPr>
            <p:ph idx="1" type="body"/>
          </p:nvPr>
        </p:nvSpPr>
        <p:spPr>
          <a:xfrm>
            <a:off x="137775" y="1990050"/>
            <a:ext cx="8848200" cy="4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Akcentējot jaunrades lomu mācību saturā, aktualizēt jaunrades prasmju mācīšanas plānošanas procesu un mācīšanas metodiku, lai sasniegtu izvirzītos sasniedzamos rezultātus.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2"/>
          <p:cNvSpPr txBox="1"/>
          <p:nvPr>
            <p:ph idx="10" type="dt"/>
          </p:nvPr>
        </p:nvSpPr>
        <p:spPr>
          <a:xfrm>
            <a:off x="6363347" y="6381328"/>
            <a:ext cx="2085975" cy="340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2"/>
          <p:cNvSpPr txBox="1"/>
          <p:nvPr>
            <p:ph idx="12" type="sldNum"/>
          </p:nvPr>
        </p:nvSpPr>
        <p:spPr>
          <a:xfrm>
            <a:off x="8543278" y="6381328"/>
            <a:ext cx="561975" cy="340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c163b80af8_1_4362"/>
          <p:cNvSpPr txBox="1"/>
          <p:nvPr>
            <p:ph type="title"/>
          </p:nvPr>
        </p:nvSpPr>
        <p:spPr>
          <a:xfrm>
            <a:off x="27675" y="184850"/>
            <a:ext cx="90885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-LV" sz="3170"/>
              <a:t>Radošā kopdarba individuālā darba piemērs.</a:t>
            </a:r>
            <a:endParaRPr sz="317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-LV" sz="2333"/>
              <a:t>Tēma </a:t>
            </a:r>
            <a:r>
              <a:rPr i="1" lang="lv-LV" sz="2333"/>
              <a:t>Es pasaulei</a:t>
            </a:r>
            <a:endParaRPr sz="317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Calibri"/>
              <a:buNone/>
            </a:pPr>
            <a:r>
              <a:rPr i="1" lang="lv-LV" sz="3170"/>
              <a:t>Oriģinālu kopsakarību veidošana</a:t>
            </a:r>
            <a:endParaRPr i="1" sz="3259"/>
          </a:p>
        </p:txBody>
      </p:sp>
      <p:sp>
        <p:nvSpPr>
          <p:cNvPr id="254" name="Google Shape;254;g2c163b80af8_1_4362"/>
          <p:cNvSpPr txBox="1"/>
          <p:nvPr>
            <p:ph idx="1" type="body"/>
          </p:nvPr>
        </p:nvSpPr>
        <p:spPr>
          <a:xfrm>
            <a:off x="342900" y="1600200"/>
            <a:ext cx="6172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55" name="Google Shape;255;g2c163b80af8_1_4362"/>
          <p:cNvPicPr preferRelativeResize="0"/>
          <p:nvPr/>
        </p:nvPicPr>
        <p:blipFill rotWithShape="1">
          <a:blip r:embed="rId3">
            <a:alphaModFix/>
          </a:blip>
          <a:srcRect b="18331" l="22747" r="15236" t="26520"/>
          <a:stretch/>
        </p:blipFill>
        <p:spPr>
          <a:xfrm>
            <a:off x="4704413" y="1404950"/>
            <a:ext cx="4439585" cy="54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c163b80af8_1_4362"/>
          <p:cNvPicPr preferRelativeResize="0"/>
          <p:nvPr/>
        </p:nvPicPr>
        <p:blipFill rotWithShape="1">
          <a:blip r:embed="rId4">
            <a:alphaModFix/>
          </a:blip>
          <a:srcRect b="32059" l="23140" r="12793" t="25397"/>
          <a:stretch/>
        </p:blipFill>
        <p:spPr>
          <a:xfrm>
            <a:off x="0" y="1404950"/>
            <a:ext cx="4704412" cy="54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c163b80af8_1_1372"/>
          <p:cNvSpPr txBox="1"/>
          <p:nvPr>
            <p:ph type="ctrTitle"/>
          </p:nvPr>
        </p:nvSpPr>
        <p:spPr>
          <a:xfrm>
            <a:off x="485869" y="352625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b="1" lang="lv-LV" sz="4040">
                <a:latin typeface="Times New Roman"/>
                <a:ea typeface="Times New Roman"/>
                <a:cs typeface="Times New Roman"/>
                <a:sym typeface="Times New Roman"/>
              </a:rPr>
              <a:t>Ideju ģenerēšana</a:t>
            </a:r>
            <a:endParaRPr b="1" sz="3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g2c163b80af8_1_1372"/>
          <p:cNvSpPr txBox="1"/>
          <p:nvPr>
            <p:ph idx="1" type="subTitle"/>
          </p:nvPr>
        </p:nvSpPr>
        <p:spPr>
          <a:xfrm>
            <a:off x="-67175" y="1609825"/>
            <a:ext cx="9289800" cy="4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Char char="●"/>
            </a:pPr>
            <a:r>
              <a:rPr b="0" lang="lv-LV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Domu karte  (5x3+5x3) – piecas asociācijas + pieci fakti no vēstures/pieredzes. Pēc tam – katrai asociācijai un faktam vēl trīs asociācijas</a:t>
            </a:r>
            <a:endParaRPr b="0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Char char="●"/>
            </a:pPr>
            <a:r>
              <a:rPr b="0" lang="lv-LV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Sakarības starp asociācijām</a:t>
            </a:r>
            <a:endParaRPr b="0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Char char="●"/>
            </a:pPr>
            <a:r>
              <a:rPr b="0" lang="lv-LV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Idejas mūzikā</a:t>
            </a:r>
            <a:endParaRPr b="0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Char char="●"/>
            </a:pPr>
            <a:r>
              <a:rPr b="0" lang="lv-LV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Atgriezeniskā saite</a:t>
            </a:r>
            <a:endParaRPr b="0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Char char="●"/>
            </a:pPr>
            <a:r>
              <a:rPr b="0" lang="lv-LV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Refleksija</a:t>
            </a:r>
            <a:endParaRPr b="0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163b80af8_1_1449"/>
          <p:cNvSpPr txBox="1"/>
          <p:nvPr>
            <p:ph type="title"/>
          </p:nvPr>
        </p:nvSpPr>
        <p:spPr>
          <a:xfrm>
            <a:off x="180225" y="535200"/>
            <a:ext cx="23457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b="1" lang="lv-LV" sz="3859">
                <a:latin typeface="Times New Roman"/>
                <a:ea typeface="Times New Roman"/>
                <a:cs typeface="Times New Roman"/>
                <a:sym typeface="Times New Roman"/>
              </a:rPr>
              <a:t>1. solis </a:t>
            </a:r>
            <a:r>
              <a:rPr lang="lv-LV" sz="3859">
                <a:latin typeface="Times New Roman"/>
                <a:ea typeface="Times New Roman"/>
                <a:cs typeface="Times New Roman"/>
                <a:sym typeface="Times New Roman"/>
              </a:rPr>
              <a:t>8-12 asociācijas</a:t>
            </a:r>
            <a:endParaRPr sz="385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t/>
            </a:r>
            <a:endParaRPr sz="395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t/>
            </a:r>
            <a:endParaRPr sz="395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t/>
            </a:r>
            <a:endParaRPr sz="395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t/>
            </a:r>
            <a:endParaRPr sz="395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lv-LV" sz="3559">
                <a:latin typeface="Times New Roman"/>
                <a:ea typeface="Times New Roman"/>
                <a:cs typeface="Times New Roman"/>
                <a:sym typeface="Times New Roman"/>
              </a:rPr>
              <a:t>Piemērs ar</a:t>
            </a:r>
            <a:br>
              <a:rPr i="1" lang="lv-LV" sz="3559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lv-LV" sz="3559">
                <a:latin typeface="Times New Roman"/>
                <a:ea typeface="Times New Roman"/>
                <a:cs typeface="Times New Roman"/>
                <a:sym typeface="Times New Roman"/>
              </a:rPr>
              <a:t>Es esmu</a:t>
            </a:r>
            <a:br>
              <a:rPr lang="lv-LV" sz="3959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95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g2c163b80af8_1_14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2463" y="0"/>
            <a:ext cx="68715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163b80af8_1_1525"/>
          <p:cNvSpPr txBox="1"/>
          <p:nvPr>
            <p:ph type="title"/>
          </p:nvPr>
        </p:nvSpPr>
        <p:spPr>
          <a:xfrm>
            <a:off x="110900" y="660100"/>
            <a:ext cx="2247600" cy="52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62"/>
              <a:buFont typeface="Arial"/>
              <a:buNone/>
            </a:pPr>
            <a:r>
              <a:rPr b="1" lang="lv-LV" sz="3373">
                <a:latin typeface="Times New Roman"/>
                <a:ea typeface="Times New Roman"/>
                <a:cs typeface="Times New Roman"/>
                <a:sym typeface="Times New Roman"/>
              </a:rPr>
              <a:t>2. solis</a:t>
            </a:r>
            <a:endParaRPr b="1" sz="337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62"/>
              <a:buFont typeface="Arial"/>
              <a:buNone/>
            </a:pPr>
            <a:r>
              <a:rPr lang="lv-LV" sz="3373">
                <a:latin typeface="Times New Roman"/>
                <a:ea typeface="Times New Roman"/>
                <a:cs typeface="Times New Roman"/>
                <a:sym typeface="Times New Roman"/>
              </a:rPr>
              <a:t>3 papildu asociācijas katrai asociācijai</a:t>
            </a:r>
            <a:endParaRPr sz="337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62"/>
              <a:buFont typeface="Arial"/>
              <a:buNone/>
            </a:pPr>
            <a:r>
              <a:t/>
            </a:r>
            <a:endParaRPr sz="346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62"/>
              <a:buFont typeface="Arial"/>
              <a:buNone/>
            </a:pPr>
            <a:r>
              <a:t/>
            </a:r>
            <a:endParaRPr sz="346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62"/>
              <a:buFont typeface="Arial"/>
              <a:buNone/>
            </a:pPr>
            <a:r>
              <a:rPr lang="lv-LV" sz="3193">
                <a:latin typeface="Times New Roman"/>
                <a:ea typeface="Times New Roman"/>
                <a:cs typeface="Times New Roman"/>
                <a:sym typeface="Times New Roman"/>
              </a:rPr>
              <a:t>Piemērs tēmai</a:t>
            </a:r>
            <a:r>
              <a:rPr i="1" lang="lv-LV" sz="3193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i="1" lang="lv-LV" sz="3193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lv-LV" sz="3193">
                <a:latin typeface="Times New Roman"/>
                <a:ea typeface="Times New Roman"/>
                <a:cs typeface="Times New Roman"/>
                <a:sym typeface="Times New Roman"/>
              </a:rPr>
              <a:t>Es esmu</a:t>
            </a:r>
            <a:br>
              <a:rPr lang="lv-LV" sz="3463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463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g2c163b80af8_1_15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8394" y="366681"/>
            <a:ext cx="6785610" cy="45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c163b80af8_1_1601"/>
          <p:cNvSpPr txBox="1"/>
          <p:nvPr>
            <p:ph type="ctrTitle"/>
          </p:nvPr>
        </p:nvSpPr>
        <p:spPr>
          <a:xfrm>
            <a:off x="485869" y="203325"/>
            <a:ext cx="81837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b="1" lang="lv-LV" sz="4000">
                <a:latin typeface="Times New Roman"/>
                <a:ea typeface="Times New Roman"/>
                <a:cs typeface="Times New Roman"/>
                <a:sym typeface="Times New Roman"/>
              </a:rPr>
              <a:t>3. solis. Oriģinālas sakarības</a:t>
            </a:r>
            <a:endParaRPr b="1"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g2c163b80af8_1_1601"/>
          <p:cNvSpPr txBox="1"/>
          <p:nvPr>
            <p:ph idx="1" type="subTitle"/>
          </p:nvPr>
        </p:nvSpPr>
        <p:spPr>
          <a:xfrm>
            <a:off x="124775" y="1469575"/>
            <a:ext cx="8942100" cy="53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v-LV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Skatoties uz savu domu karti, veido vismaz 5 oriģinālas sakarības starp asociācijām un pieraksti tās kā teikumus!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lv-LV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Piemērs: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lv-LV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spēks + siltums = Liesmās deg tukšs traktors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i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●"/>
            </a:pPr>
            <a:r>
              <a:rPr lang="lv-LV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Veido sakarības starp asociācijām: 1. un 2., 2. un 3., 3. un 1.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●"/>
            </a:pPr>
            <a:r>
              <a:rPr lang="lv-LV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Domā, kā šīs sakarības varētu izpausties radošā darbā.</a:t>
            </a:r>
            <a:endParaRPr i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1" sz="16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i="1"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c163b80af8_1_1678"/>
          <p:cNvSpPr txBox="1"/>
          <p:nvPr>
            <p:ph type="ctrTitle"/>
          </p:nvPr>
        </p:nvSpPr>
        <p:spPr>
          <a:xfrm>
            <a:off x="485869" y="352625"/>
            <a:ext cx="81837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lv-LV" sz="4100">
                <a:latin typeface="Times New Roman"/>
                <a:ea typeface="Times New Roman"/>
                <a:cs typeface="Times New Roman"/>
                <a:sym typeface="Times New Roman"/>
              </a:rPr>
              <a:t>4. solis. Idejas</a:t>
            </a:r>
            <a:endParaRPr b="1" sz="4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g2c163b80af8_1_1678"/>
          <p:cNvSpPr txBox="1"/>
          <p:nvPr>
            <p:ph idx="1" type="subTitle"/>
          </p:nvPr>
        </p:nvSpPr>
        <p:spPr>
          <a:xfrm>
            <a:off x="83175" y="2125800"/>
            <a:ext cx="89421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lv-LV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Izvēlies 3 idejas un izdomā, kā tās varētu izpausties mūzikā.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lv-LV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Padomā, kā šīs sakarības varētu izpausties radošā darbā, kas sniedz ieguldījumu/pievienoto vērtību.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c163b80af8_1_1755"/>
          <p:cNvSpPr txBox="1"/>
          <p:nvPr>
            <p:ph type="ctrTitle"/>
          </p:nvPr>
        </p:nvSpPr>
        <p:spPr>
          <a:xfrm>
            <a:off x="485875" y="352626"/>
            <a:ext cx="81837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22"/>
              <a:buNone/>
            </a:pPr>
            <a:r>
              <a:rPr b="1" lang="lv-LV" sz="3600">
                <a:latin typeface="Times New Roman"/>
                <a:ea typeface="Times New Roman"/>
                <a:cs typeface="Times New Roman"/>
                <a:sym typeface="Times New Roman"/>
              </a:rPr>
              <a:t>Piemēr</a:t>
            </a:r>
            <a:r>
              <a:rPr b="1" lang="lv-LV" sz="36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lv-LV" sz="3600">
                <a:latin typeface="Times New Roman"/>
                <a:ea typeface="Times New Roman"/>
                <a:cs typeface="Times New Roman"/>
                <a:sym typeface="Times New Roman"/>
              </a:rPr>
              <a:t> idejām mūzikā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222"/>
              <a:buNone/>
            </a:pPr>
            <a:r>
              <a:rPr b="1" i="1" lang="lv-LV" sz="3600">
                <a:latin typeface="Times New Roman"/>
                <a:ea typeface="Times New Roman"/>
                <a:cs typeface="Times New Roman"/>
                <a:sym typeface="Times New Roman"/>
              </a:rPr>
              <a:t>Liesmās deg tukšs traktors.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g2c163b80af8_1_1755"/>
          <p:cNvSpPr txBox="1"/>
          <p:nvPr>
            <p:ph idx="1" type="subTitle"/>
          </p:nvPr>
        </p:nvSpPr>
        <p:spPr>
          <a:xfrm>
            <a:off x="83175" y="2494875"/>
            <a:ext cx="89421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45720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lv-LV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Ierakstu sprakšķēšanas skaņas, metāla locīšanu, varbūt arī sērkociņa piešķilšanu samiksēju kā ritmu - skaņdarbu ar kulmināciju.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c163b80af8_1_2148"/>
          <p:cNvSpPr txBox="1"/>
          <p:nvPr>
            <p:ph type="title"/>
          </p:nvPr>
        </p:nvSpPr>
        <p:spPr>
          <a:xfrm>
            <a:off x="382700" y="451550"/>
            <a:ext cx="813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</a:pPr>
            <a:r>
              <a:rPr b="1" lang="lv-LV" sz="4100">
                <a:latin typeface="Times New Roman"/>
                <a:ea typeface="Times New Roman"/>
                <a:cs typeface="Times New Roman"/>
                <a:sym typeface="Times New Roman"/>
              </a:rPr>
              <a:t>Veido atbildes uz jautājumiem</a:t>
            </a:r>
            <a:r>
              <a:rPr b="1" lang="lv-LV" sz="4300"/>
              <a:t> </a:t>
            </a:r>
            <a:endParaRPr b="1" sz="4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303" name="Google Shape;303;g2c163b80af8_1_2148"/>
          <p:cNvSpPr txBox="1"/>
          <p:nvPr>
            <p:ph idx="1" type="body"/>
          </p:nvPr>
        </p:nvSpPr>
        <p:spPr>
          <a:xfrm>
            <a:off x="498619" y="1579425"/>
            <a:ext cx="7794300" cy="42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Pārdomā, kā sakarības varētu paust mūzikā un dokumentē radīto ideju(-as) pēc iespējas detalizētāk. Šo ideju iespējams attīstīt, piemēram, ar </a:t>
            </a:r>
            <a:r>
              <a:rPr b="1"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kustības, skaņas</a:t>
            </a: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vai </a:t>
            </a:r>
            <a:r>
              <a:rPr b="1"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vārdu </a:t>
            </a: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palīdzību paust savu attieksmi pret ideju, mēģinot to </a:t>
            </a:r>
            <a:r>
              <a:rPr b="1"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izjust ķermeniski.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Dokumentē, ietverot atbildes uz jautājumiem: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21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ko būs šis darbs (galvenā doma, ideja)?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21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kāds ir darba mērķis un uzdevumi?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21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 plānoju īstenot šo darbu?</a:t>
            </a:r>
            <a:endParaRPr sz="4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c163b80af8_1_1832"/>
          <p:cNvSpPr txBox="1"/>
          <p:nvPr>
            <p:ph type="ctrTitle"/>
          </p:nvPr>
        </p:nvSpPr>
        <p:spPr>
          <a:xfrm>
            <a:off x="485869" y="352629"/>
            <a:ext cx="81837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40"/>
              <a:buNone/>
            </a:pPr>
            <a:r>
              <a:rPr b="1" lang="lv-LV" sz="4380">
                <a:latin typeface="Times New Roman"/>
                <a:ea typeface="Times New Roman"/>
                <a:cs typeface="Times New Roman"/>
                <a:sym typeface="Times New Roman"/>
              </a:rPr>
              <a:t>5. solis. Atgriezeniskā saite</a:t>
            </a:r>
            <a:endParaRPr b="1" sz="339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g2c163b80af8_1_1832"/>
          <p:cNvSpPr txBox="1"/>
          <p:nvPr>
            <p:ph idx="1" type="subTitle"/>
          </p:nvPr>
        </p:nvSpPr>
        <p:spPr>
          <a:xfrm>
            <a:off x="83175" y="1645175"/>
            <a:ext cx="8942100" cy="52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AutoNum type="arabicPeriod"/>
            </a:pPr>
            <a:r>
              <a:rPr b="1" lang="lv-LV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Dalies grupas biedriem</a:t>
            </a:r>
            <a:r>
              <a:rPr lang="lv-LV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 savu individuālā radošā darba ideju.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2.Klausītāji seko līdzi, ņemot vērā kritērijus, sniedz atgriezenisko saiti par katru ideju pēc </a:t>
            </a:r>
            <a:r>
              <a:rPr b="1" lang="lv-LV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“Paslavē! Pajautā! Piedāvā!”</a:t>
            </a:r>
            <a:r>
              <a:rPr lang="lv-LV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principa.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3.Tas, kurš saņem atgriezenisko saiti, klausās, </a:t>
            </a:r>
            <a:r>
              <a:rPr b="1" lang="lv-LV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neko nekomentējot, pieraksta idejas,</a:t>
            </a:r>
            <a:r>
              <a:rPr lang="lv-LV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 kursa biedri sniedz.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4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163b80af8_1_1909"/>
          <p:cNvSpPr txBox="1"/>
          <p:nvPr>
            <p:ph type="ctrTitle"/>
          </p:nvPr>
        </p:nvSpPr>
        <p:spPr>
          <a:xfrm>
            <a:off x="231575" y="306150"/>
            <a:ext cx="8631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61"/>
              <a:buNone/>
            </a:pPr>
            <a:r>
              <a:rPr b="1" lang="lv-LV" sz="4477">
                <a:latin typeface="Times New Roman"/>
                <a:ea typeface="Times New Roman"/>
                <a:cs typeface="Times New Roman"/>
                <a:sym typeface="Times New Roman"/>
              </a:rPr>
              <a:t>6. solis. Vienojošā kopdarba ideja</a:t>
            </a:r>
            <a:r>
              <a:rPr b="0" lang="lv-LV" sz="4700"/>
              <a:t> </a:t>
            </a:r>
            <a:endParaRPr b="0"/>
          </a:p>
        </p:txBody>
      </p:sp>
      <p:sp>
        <p:nvSpPr>
          <p:cNvPr id="317" name="Google Shape;317;g2c163b80af8_1_1909"/>
          <p:cNvSpPr txBox="1"/>
          <p:nvPr>
            <p:ph idx="1" type="subTitle"/>
          </p:nvPr>
        </p:nvSpPr>
        <p:spPr>
          <a:xfrm>
            <a:off x="231575" y="1102050"/>
            <a:ext cx="8793600" cy="57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Vienojieties grupā par kopdarba galveno ideju.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Pastāstiet par ideju citas grupas kolēģiem, ietverot atbildes uz jautājumiem: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22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ko būs šis darbs (galvenā doma)?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22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 tas Jums nozīmē?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22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 plānojat īstenot šo darbu?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Saņemiet atgriezenisko saiti no citas grupas kolēģiem.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v-LV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Ja atgriezeniskā saite noderīga, veiciet uzlabojumus.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4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8" name="Google Shape;318;g2c163b80af8_1_1909"/>
          <p:cNvCxnSpPr/>
          <p:nvPr/>
        </p:nvCxnSpPr>
        <p:spPr>
          <a:xfrm>
            <a:off x="10619738" y="4621300"/>
            <a:ext cx="1330800" cy="177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>
            <p:ph type="title"/>
          </p:nvPr>
        </p:nvSpPr>
        <p:spPr>
          <a:xfrm>
            <a:off x="457200" y="404664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alatino Linotype"/>
              <a:buNone/>
            </a:pPr>
            <a:r>
              <a:rPr b="1" lang="lv-LV" sz="4000">
                <a:latin typeface="Times New Roman"/>
                <a:ea typeface="Times New Roman"/>
                <a:cs typeface="Times New Roman"/>
                <a:sym typeface="Times New Roman"/>
              </a:rPr>
              <a:t>Plānotais rezultāts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3"/>
          <p:cNvSpPr txBox="1"/>
          <p:nvPr>
            <p:ph idx="1" type="body"/>
          </p:nvPr>
        </p:nvSpPr>
        <p:spPr>
          <a:xfrm>
            <a:off x="457200" y="1683875"/>
            <a:ext cx="8229600" cy="44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Iegūta praktiska pieredze jaunrades prasmju mācīšanas plānošanā un vērtēšanā kursa </a:t>
            </a:r>
            <a:r>
              <a:rPr i="1"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Kultūra un māksla I</a:t>
            </a: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(mūzika) un mūzikas stundās, aktualizējot jaunrades mācīšanas metodiku, atgriezeniskās saites nozīmi, vērtēšanas rīkus un stratēģijas pieredzes pārnesei skolēniem savā pedagoģiskajā praksē.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3"/>
          <p:cNvSpPr txBox="1"/>
          <p:nvPr>
            <p:ph idx="10" type="dt"/>
          </p:nvPr>
        </p:nvSpPr>
        <p:spPr>
          <a:xfrm>
            <a:off x="6363347" y="6381328"/>
            <a:ext cx="2085975" cy="340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 txBox="1"/>
          <p:nvPr>
            <p:ph idx="12" type="sldNum"/>
          </p:nvPr>
        </p:nvSpPr>
        <p:spPr>
          <a:xfrm>
            <a:off x="8543278" y="6381328"/>
            <a:ext cx="561975" cy="340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163b80af8_1_1987"/>
          <p:cNvSpPr txBox="1"/>
          <p:nvPr>
            <p:ph type="ctrTitle"/>
          </p:nvPr>
        </p:nvSpPr>
        <p:spPr>
          <a:xfrm>
            <a:off x="485869" y="352622"/>
            <a:ext cx="81837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b="1" lang="lv-LV" sz="4030">
                <a:latin typeface="Times New Roman"/>
                <a:ea typeface="Times New Roman"/>
                <a:cs typeface="Times New Roman"/>
                <a:sym typeface="Times New Roman"/>
              </a:rPr>
              <a:t>7. solis. Idejas galvenā doma un īstenošanas plāns</a:t>
            </a:r>
            <a:endParaRPr b="1" sz="48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g2c163b80af8_1_1987"/>
          <p:cNvSpPr txBox="1"/>
          <p:nvPr>
            <p:ph idx="1" type="subTitle"/>
          </p:nvPr>
        </p:nvSpPr>
        <p:spPr>
          <a:xfrm>
            <a:off x="138638" y="1885500"/>
            <a:ext cx="8914500" cy="48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4999"/>
              <a:buNone/>
            </a:pPr>
            <a:r>
              <a:rPr lang="lv-LV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otras grupas sniegtā atgriezeniskā saite noderēja? </a:t>
            </a:r>
            <a:endParaRPr sz="1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2498"/>
              <a:buNone/>
            </a:pPr>
            <a:r>
              <a:rPr lang="lv-LV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 noderēja, tad, ko mainījāt?</a:t>
            </a:r>
            <a:endParaRPr sz="1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2498"/>
              <a:buNone/>
            </a:pPr>
            <a:r>
              <a:t/>
            </a:r>
            <a:endParaRPr sz="1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4999"/>
              <a:buNone/>
            </a:pPr>
            <a:r>
              <a:rPr lang="lv-LV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Pastāstiet par savas grupas kopdarba ideju! Īsi to aprakstiet!</a:t>
            </a:r>
            <a:endParaRPr sz="1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2499"/>
              <a:buNone/>
            </a:pPr>
            <a:r>
              <a:rPr lang="lv-LV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Mēģiniet ietvert atbildes uz jautājumiem:</a:t>
            </a:r>
            <a:endParaRPr sz="1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5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lv-LV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ko Jūsu kopdarbs būs (galvenā doma)?</a:t>
            </a:r>
            <a:endParaRPr sz="1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5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lv-LV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 tas Jūsu grupas dalībniekiem nozīmē?</a:t>
            </a:r>
            <a:endParaRPr sz="1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5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lv-LV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  Jūs īstenotu savu kopdarbu (darbības vieta, resursi u.tml.)?</a:t>
            </a:r>
            <a:endParaRPr sz="1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sz="1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45832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5714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c163b80af8_1_2064"/>
          <p:cNvSpPr txBox="1"/>
          <p:nvPr>
            <p:ph type="ctrTitle"/>
          </p:nvPr>
        </p:nvSpPr>
        <p:spPr>
          <a:xfrm>
            <a:off x="485875" y="477575"/>
            <a:ext cx="81837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lv-LV" sz="4130">
                <a:latin typeface="Times New Roman"/>
                <a:ea typeface="Times New Roman"/>
                <a:cs typeface="Times New Roman"/>
                <a:sym typeface="Times New Roman"/>
              </a:rPr>
              <a:t>Refleksija</a:t>
            </a:r>
            <a:endParaRPr b="1" sz="49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g2c163b80af8_1_2064"/>
          <p:cNvSpPr txBox="1"/>
          <p:nvPr>
            <p:ph idx="1" type="subTitle"/>
          </p:nvPr>
        </p:nvSpPr>
        <p:spPr>
          <a:xfrm>
            <a:off x="183700" y="1938950"/>
            <a:ext cx="8865000" cy="54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Char char="●"/>
            </a:pPr>
            <a:r>
              <a:rPr lang="lv-LV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 izdevās katru soli īstenot?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Char char="●"/>
            </a:pPr>
            <a:r>
              <a:rPr lang="lv-LV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 notika kā plānots, kas nē? Kāpēc?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Char char="●"/>
            </a:pPr>
            <a:r>
              <a:rPr lang="lv-LV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 izmantoju savā stiprās puses un kā strādāju ar vēl pilnveidojamajām pusēm?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Char char="●"/>
            </a:pPr>
            <a:r>
              <a:rPr lang="lv-LV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Kuras idejas man noderēja, saņemot kursa biedru atgriezenisko saiti?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c163b80af8_1_3417"/>
          <p:cNvSpPr txBox="1"/>
          <p:nvPr>
            <p:ph type="ctrTitle"/>
          </p:nvPr>
        </p:nvSpPr>
        <p:spPr>
          <a:xfrm>
            <a:off x="1025650" y="1772825"/>
            <a:ext cx="7432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lv-LV">
                <a:latin typeface="Times New Roman"/>
                <a:ea typeface="Times New Roman"/>
                <a:cs typeface="Times New Roman"/>
                <a:sym typeface="Times New Roman"/>
              </a:rPr>
              <a:t>Radošo darbu vērtēšana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339" name="Google Shape;339;g2c163b80af8_1_34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163b80af8_2_100"/>
          <p:cNvSpPr txBox="1"/>
          <p:nvPr>
            <p:ph type="ctrTitle"/>
          </p:nvPr>
        </p:nvSpPr>
        <p:spPr>
          <a:xfrm>
            <a:off x="311700" y="662101"/>
            <a:ext cx="85206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10"/>
              <a:buNone/>
            </a:pPr>
            <a:r>
              <a:rPr b="1" lang="lv-LV" sz="3900">
                <a:latin typeface="Times New Roman"/>
                <a:ea typeface="Times New Roman"/>
                <a:cs typeface="Times New Roman"/>
                <a:sym typeface="Times New Roman"/>
              </a:rPr>
              <a:t>Atgriezeniskā saite ir efektīva, ja tā ir:</a:t>
            </a:r>
            <a:endParaRPr b="1" sz="686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g2c163b80af8_2_100"/>
          <p:cNvSpPr txBox="1"/>
          <p:nvPr>
            <p:ph idx="1" type="subTitle"/>
          </p:nvPr>
        </p:nvSpPr>
        <p:spPr>
          <a:xfrm>
            <a:off x="311700" y="1882900"/>
            <a:ext cx="8520600" cy="45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2500" lnSpcReduction="20000"/>
          </a:bodyPr>
          <a:lstStyle/>
          <a:p>
            <a:pPr indent="-3930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lv-LV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Konkrēta - vienmēr saistībā ar nodarbības mērķiem un kritērijiem​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142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0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lv-LV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Laikā – uzreiz, regulāri​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142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0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lv-LV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Izmantojama - kas izdevies, kas jāuzlabo (1-2 detaļas), laiks uzlabot​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142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0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lv-LV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Cieņpilna – ne par personu, ar ticību, ka skolēns paveicis labāko, ko tajā brīdī varējis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2142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c163b80af8_2_173"/>
          <p:cNvSpPr txBox="1"/>
          <p:nvPr>
            <p:ph type="ctrTitle"/>
          </p:nvPr>
        </p:nvSpPr>
        <p:spPr>
          <a:xfrm>
            <a:off x="311700" y="271252"/>
            <a:ext cx="852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5415"/>
              <a:buNone/>
            </a:pPr>
            <a:r>
              <a:rPr b="1" lang="lv-LV" sz="4933">
                <a:latin typeface="Times New Roman"/>
                <a:ea typeface="Times New Roman"/>
                <a:cs typeface="Times New Roman"/>
                <a:sym typeface="Times New Roman"/>
              </a:rPr>
              <a:t>Atgriezeniskās saites veidi</a:t>
            </a:r>
            <a:endParaRPr b="1" sz="8233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g2c163b80af8_2_173"/>
          <p:cNvSpPr txBox="1"/>
          <p:nvPr>
            <p:ph idx="1" type="subTitle"/>
          </p:nvPr>
        </p:nvSpPr>
        <p:spPr>
          <a:xfrm>
            <a:off x="311700" y="1426075"/>
            <a:ext cx="8520600" cy="5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73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Rakstiski (iespēja ar AS strādāt turpmāk)​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Mutiski (saruna, tuvāk ikdienas situācijai)​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Rakstiski un mutiski (apvienojums, bet ilgāk)​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Skolotājs skolēniem (sākumā, kamēr apgūst procedūras)​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Skolēni skolotājam (lai noskaidrotu, kā darbojas izvēlētās metodes)​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Skolēni skolēniem (konsekventi izmantojot  </a:t>
            </a:r>
            <a:r>
              <a:rPr i="1"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SLA valodu</a:t>
            </a:r>
            <a:r>
              <a:rPr lang="lv-LV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)​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c163b80af8_2_371"/>
          <p:cNvSpPr txBox="1"/>
          <p:nvPr>
            <p:ph type="ctrTitle"/>
          </p:nvPr>
        </p:nvSpPr>
        <p:spPr>
          <a:xfrm>
            <a:off x="311700" y="445650"/>
            <a:ext cx="85206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b="1" lang="lv-LV" sz="4000">
                <a:latin typeface="Times New Roman"/>
                <a:ea typeface="Times New Roman"/>
                <a:cs typeface="Times New Roman"/>
                <a:sym typeface="Times New Roman"/>
              </a:rPr>
              <a:t>Radošā procesa vērtēšanas rīki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g2c163b80af8_2_371"/>
          <p:cNvSpPr txBox="1"/>
          <p:nvPr>
            <p:ph idx="1" type="subTitle"/>
          </p:nvPr>
        </p:nvSpPr>
        <p:spPr>
          <a:xfrm>
            <a:off x="311700" y="1655400"/>
            <a:ext cx="8520600" cy="4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Char char="●"/>
            </a:pPr>
            <a:r>
              <a:rPr b="0" lang="lv-LV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Punktu vērtēšanas sistēma</a:t>
            </a:r>
            <a:endParaRPr b="0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Char char="●"/>
            </a:pPr>
            <a:r>
              <a:rPr b="0" lang="lv-LV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Kritēriji</a:t>
            </a:r>
            <a:endParaRPr b="0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Char char="●"/>
            </a:pPr>
            <a:r>
              <a:rPr b="0" lang="lv-LV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Kontrolsaraksti </a:t>
            </a:r>
            <a:endParaRPr b="0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Char char="●"/>
            </a:pPr>
            <a:r>
              <a:rPr b="0" lang="lv-LV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Snieguma līmeņu apraksti </a:t>
            </a:r>
            <a:endParaRPr b="0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Char char="●"/>
            </a:pPr>
            <a:r>
              <a:rPr b="0" lang="lv-LV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Prasmju sekotāji</a:t>
            </a:r>
            <a:endParaRPr b="0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c163b80af8_2_437"/>
          <p:cNvSpPr txBox="1"/>
          <p:nvPr>
            <p:ph type="ctrTitle"/>
          </p:nvPr>
        </p:nvSpPr>
        <p:spPr>
          <a:xfrm>
            <a:off x="311700" y="665175"/>
            <a:ext cx="85206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b="1" lang="lv-LV" sz="4000">
                <a:latin typeface="Times New Roman"/>
                <a:ea typeface="Times New Roman"/>
                <a:cs typeface="Times New Roman"/>
                <a:sym typeface="Times New Roman"/>
              </a:rPr>
              <a:t>Vērtēšanas uzdevuma izveides secība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g2c163b80af8_2_437"/>
          <p:cNvSpPr txBox="1"/>
          <p:nvPr>
            <p:ph idx="1" type="subTitle"/>
          </p:nvPr>
        </p:nvSpPr>
        <p:spPr>
          <a:xfrm>
            <a:off x="311700" y="2381250"/>
            <a:ext cx="8520600" cy="3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●"/>
            </a:pPr>
            <a:r>
              <a:rPr lang="lv-LV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Vērtēšanas mērķis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●"/>
            </a:pPr>
            <a:r>
              <a:rPr lang="lv-LV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Sasniedzamo rezultātu izvēle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●"/>
            </a:pPr>
            <a:r>
              <a:rPr lang="lv-LV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Uzdevuma izveide un pārskatīšana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c163b80af8_2_503"/>
          <p:cNvSpPr txBox="1"/>
          <p:nvPr>
            <p:ph type="ctrTitle"/>
          </p:nvPr>
        </p:nvSpPr>
        <p:spPr>
          <a:xfrm>
            <a:off x="311700" y="357701"/>
            <a:ext cx="85206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b="1" lang="lv-LV">
                <a:latin typeface="Times New Roman"/>
                <a:ea typeface="Times New Roman"/>
                <a:cs typeface="Times New Roman"/>
                <a:sym typeface="Times New Roman"/>
              </a:rPr>
              <a:t>Vērtēšanas plāns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g2c163b80af8_2_503"/>
          <p:cNvSpPr txBox="1"/>
          <p:nvPr>
            <p:ph idx="1" type="subTitle"/>
          </p:nvPr>
        </p:nvSpPr>
        <p:spPr>
          <a:xfrm>
            <a:off x="311700" y="1568600"/>
            <a:ext cx="8520600" cy="52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22275" lvl="0" marL="4572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Times New Roman"/>
              <a:buChar char="●"/>
            </a:pPr>
            <a:r>
              <a:rPr lang="lv-LV" sz="3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Sasniedzamie rezultāti konkrētajam tematam</a:t>
            </a:r>
            <a:endParaRPr sz="3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22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Times New Roman"/>
              <a:buChar char="●"/>
            </a:pPr>
            <a:r>
              <a:rPr lang="lv-LV" sz="3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Secīgums, soļi</a:t>
            </a:r>
            <a:endParaRPr sz="3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22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Times New Roman"/>
              <a:buChar char="●"/>
            </a:pPr>
            <a:r>
              <a:rPr lang="lv-LV" sz="3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Diferencēta atgriezeniskā saite</a:t>
            </a:r>
            <a:endParaRPr sz="3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22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Times New Roman"/>
              <a:buChar char="●"/>
            </a:pPr>
            <a:r>
              <a:rPr lang="lv-LV" sz="3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Procesa gaitas vērojumi</a:t>
            </a:r>
            <a:endParaRPr sz="3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22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Times New Roman"/>
              <a:buChar char="●"/>
            </a:pPr>
            <a:r>
              <a:rPr lang="lv-LV" sz="3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Sasniedzamie rezultāti summatīvajā nobeiguma vērtēšanas darbā</a:t>
            </a:r>
            <a:endParaRPr sz="3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22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Times New Roman"/>
              <a:buChar char="●"/>
            </a:pPr>
            <a:r>
              <a:rPr lang="lv-LV" sz="3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Mācību procesa un vērtēšanas saskaņotība</a:t>
            </a:r>
            <a:endParaRPr sz="3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22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Times New Roman"/>
              <a:buChar char="●"/>
            </a:pPr>
            <a:r>
              <a:rPr lang="lv-LV" sz="3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Sasniedzamo rezultātu izvēle un svars atbilstoši uzdevuma izpildes laikam un dziļumam</a:t>
            </a:r>
            <a:endParaRPr sz="3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sz="264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99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c163b80af8_2_569"/>
          <p:cNvSpPr txBox="1"/>
          <p:nvPr>
            <p:ph type="ctrTitle"/>
          </p:nvPr>
        </p:nvSpPr>
        <p:spPr>
          <a:xfrm>
            <a:off x="775181" y="541350"/>
            <a:ext cx="80571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lv-LV" sz="4080">
                <a:latin typeface="Times New Roman"/>
                <a:ea typeface="Times New Roman"/>
                <a:cs typeface="Times New Roman"/>
                <a:sym typeface="Times New Roman"/>
              </a:rPr>
              <a:t>Svarīgi ir atbildēt uz jautājumiem</a:t>
            </a:r>
            <a:endParaRPr b="1" sz="40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g2c163b80af8_2_569"/>
          <p:cNvSpPr txBox="1"/>
          <p:nvPr>
            <p:ph idx="1" type="subTitle"/>
          </p:nvPr>
        </p:nvSpPr>
        <p:spPr>
          <a:xfrm>
            <a:off x="987919" y="1814575"/>
            <a:ext cx="7844400" cy="4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3815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Char char="●"/>
            </a:pPr>
            <a:r>
              <a:rPr i="1" lang="lv-LV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 vērtē?</a:t>
            </a:r>
            <a:endParaRPr i="1"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Char char="●"/>
            </a:pPr>
            <a:r>
              <a:rPr i="1" lang="lv-LV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 vērtē?</a:t>
            </a:r>
            <a:endParaRPr i="1"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Char char="●"/>
            </a:pPr>
            <a:r>
              <a:rPr i="1" lang="lv-LV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Kāpēc vērtē?</a:t>
            </a:r>
            <a:endParaRPr i="1"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Char char="●"/>
            </a:pPr>
            <a:r>
              <a:rPr i="1" lang="lv-LV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Kad vērtē?</a:t>
            </a:r>
            <a:endParaRPr i="1"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Char char="●"/>
            </a:pPr>
            <a:r>
              <a:rPr i="1" lang="lv-LV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Kurš vērtē?</a:t>
            </a:r>
            <a:endParaRPr i="1"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c163b80af8_2_635"/>
          <p:cNvSpPr txBox="1"/>
          <p:nvPr>
            <p:ph type="ctrTitle"/>
          </p:nvPr>
        </p:nvSpPr>
        <p:spPr>
          <a:xfrm>
            <a:off x="311700" y="425602"/>
            <a:ext cx="8520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lv-LV">
                <a:latin typeface="Times New Roman"/>
                <a:ea typeface="Times New Roman"/>
                <a:cs typeface="Times New Roman"/>
                <a:sym typeface="Times New Roman"/>
              </a:rPr>
              <a:t>Sabalansēta vērtēšana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g2c163b80af8_2_635"/>
          <p:cNvSpPr/>
          <p:nvPr/>
        </p:nvSpPr>
        <p:spPr>
          <a:xfrm>
            <a:off x="1214081" y="1452875"/>
            <a:ext cx="2148600" cy="18666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lv-LV" sz="31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Klases līmeņa vērtēšana</a:t>
            </a:r>
            <a:endParaRPr b="0" i="0" sz="31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9" name="Google Shape;389;g2c163b80af8_2_635"/>
          <p:cNvSpPr/>
          <p:nvPr/>
        </p:nvSpPr>
        <p:spPr>
          <a:xfrm>
            <a:off x="5087974" y="1619575"/>
            <a:ext cx="2458800" cy="18666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lv-LV" sz="32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Savstarpējā vērtēšana</a:t>
            </a:r>
            <a:endParaRPr b="0" i="0" sz="32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0" name="Google Shape;390;g2c163b80af8_2_635"/>
          <p:cNvSpPr/>
          <p:nvPr/>
        </p:nvSpPr>
        <p:spPr>
          <a:xfrm>
            <a:off x="1214075" y="4476750"/>
            <a:ext cx="3194700" cy="16215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lv-LV" sz="33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Pašnovērtējums</a:t>
            </a:r>
            <a:endParaRPr b="0" i="0" sz="33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1" name="Google Shape;391;g2c163b80af8_2_635"/>
          <p:cNvSpPr/>
          <p:nvPr/>
        </p:nvSpPr>
        <p:spPr>
          <a:xfrm>
            <a:off x="5207351" y="4476750"/>
            <a:ext cx="2458800" cy="17481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lv-LV" sz="37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Detalizētā vērtēšana</a:t>
            </a:r>
            <a:endParaRPr b="0" i="0" sz="37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163b80af8_1_1015"/>
          <p:cNvSpPr txBox="1"/>
          <p:nvPr>
            <p:ph type="ctrTitle"/>
          </p:nvPr>
        </p:nvSpPr>
        <p:spPr>
          <a:xfrm>
            <a:off x="485875" y="352625"/>
            <a:ext cx="81837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60"/>
              <a:buFont typeface="Palatino Linotype"/>
              <a:buNone/>
            </a:pPr>
            <a:r>
              <a:rPr b="1" lang="lv-LV" sz="4000">
                <a:latin typeface="Times New Roman"/>
                <a:ea typeface="Times New Roman"/>
                <a:cs typeface="Times New Roman"/>
                <a:sym typeface="Times New Roman"/>
              </a:rPr>
              <a:t>Nodarbību plāns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g2c163b80af8_1_1015"/>
          <p:cNvSpPr txBox="1"/>
          <p:nvPr>
            <p:ph idx="1" type="subTitle"/>
          </p:nvPr>
        </p:nvSpPr>
        <p:spPr>
          <a:xfrm>
            <a:off x="485875" y="1530800"/>
            <a:ext cx="81837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b="0" sz="2700">
              <a:solidFill>
                <a:schemeClr val="dk2"/>
              </a:solidFill>
            </a:endParaRPr>
          </a:p>
          <a:p>
            <a:pPr indent="-27305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 ir radošs process?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09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Ideju ģenerēšanas piemēri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Jaunrades darba radīšanas soļi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Radošo darbu piemēri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Vērtēšanas rīki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lv-LV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Noslēgums un refleksija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2700">
              <a:solidFill>
                <a:schemeClr val="dk1"/>
              </a:solidFill>
            </a:endParaRPr>
          </a:p>
          <a:p>
            <a:pPr indent="0" lvl="0" marL="609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358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09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358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09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358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sz="22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09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58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c163b80af8_2_982"/>
          <p:cNvSpPr txBox="1"/>
          <p:nvPr>
            <p:ph type="ctrTitle"/>
          </p:nvPr>
        </p:nvSpPr>
        <p:spPr>
          <a:xfrm>
            <a:off x="311700" y="107300"/>
            <a:ext cx="8520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0" lang="lv-LV" sz="4500"/>
              <a:t>Snieguma līmeņu apraksta piemērs</a:t>
            </a:r>
            <a:endParaRPr b="0"/>
          </a:p>
        </p:txBody>
      </p:sp>
      <p:sp>
        <p:nvSpPr>
          <p:cNvPr id="398" name="Google Shape;398;g2c163b80af8_2_982"/>
          <p:cNvSpPr txBox="1"/>
          <p:nvPr>
            <p:ph idx="1" type="subTitle"/>
          </p:nvPr>
        </p:nvSpPr>
        <p:spPr>
          <a:xfrm>
            <a:off x="1052736" y="3501008"/>
            <a:ext cx="48006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</p:txBody>
      </p:sp>
      <p:pic>
        <p:nvPicPr>
          <p:cNvPr id="399" name="Google Shape;399;g2c163b80af8_2_982"/>
          <p:cNvPicPr preferRelativeResize="0"/>
          <p:nvPr/>
        </p:nvPicPr>
        <p:blipFill rotWithShape="1">
          <a:blip r:embed="rId3">
            <a:alphaModFix/>
          </a:blip>
          <a:srcRect b="10960" l="22955" r="24285" t="35211"/>
          <a:stretch/>
        </p:blipFill>
        <p:spPr>
          <a:xfrm>
            <a:off x="0" y="874100"/>
            <a:ext cx="9144001" cy="598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c163b80af8_2_166"/>
          <p:cNvSpPr txBox="1"/>
          <p:nvPr>
            <p:ph type="ctrTitle"/>
          </p:nvPr>
        </p:nvSpPr>
        <p:spPr>
          <a:xfrm>
            <a:off x="353400" y="627625"/>
            <a:ext cx="85485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</a:pPr>
            <a:r>
              <a:rPr b="1" lang="lv-LV" sz="4000">
                <a:latin typeface="Times New Roman"/>
                <a:ea typeface="Times New Roman"/>
                <a:cs typeface="Times New Roman"/>
                <a:sym typeface="Times New Roman"/>
              </a:rPr>
              <a:t>Snieguma līmeņu apraksts jaunrades darba vērtēšanai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g2c163b80af8_2_166"/>
          <p:cNvSpPr txBox="1"/>
          <p:nvPr>
            <p:ph idx="1" type="subTitle"/>
          </p:nvPr>
        </p:nvSpPr>
        <p:spPr>
          <a:xfrm>
            <a:off x="597025" y="3501000"/>
            <a:ext cx="79464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lv-LV" sz="33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Jaunrades darba snieguma līmeņu apraksts</a:t>
            </a:r>
            <a:endParaRPr sz="33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g2c163b80af8_2_16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c163b80af8_2_1115"/>
          <p:cNvSpPr txBox="1"/>
          <p:nvPr>
            <p:ph type="ctrTitle"/>
          </p:nvPr>
        </p:nvSpPr>
        <p:spPr>
          <a:xfrm>
            <a:off x="152825" y="874125"/>
            <a:ext cx="8768400" cy="12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b="1" lang="lv-LV" sz="4000">
                <a:latin typeface="Times New Roman"/>
                <a:ea typeface="Times New Roman"/>
                <a:cs typeface="Times New Roman"/>
                <a:sym typeface="Times New Roman"/>
              </a:rPr>
              <a:t>Snieguma līmeņu apraksts galvenajām muzikālajām prasmēm mūzikā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g2c163b80af8_2_1115"/>
          <p:cNvSpPr txBox="1"/>
          <p:nvPr>
            <p:ph idx="1" type="subTitle"/>
          </p:nvPr>
        </p:nvSpPr>
        <p:spPr>
          <a:xfrm>
            <a:off x="311700" y="3077126"/>
            <a:ext cx="8520600" cy="1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4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SLA galvenajām muzikālajām prasmēm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(skaņdarba radīšana - kompozīcija)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f4680668f0_1_1028"/>
          <p:cNvSpPr txBox="1"/>
          <p:nvPr>
            <p:ph type="ctrTitle"/>
          </p:nvPr>
        </p:nvSpPr>
        <p:spPr>
          <a:xfrm>
            <a:off x="5043200" y="352625"/>
            <a:ext cx="3626400" cy="39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b="1" lang="lv-LV">
                <a:latin typeface="Times New Roman"/>
                <a:ea typeface="Times New Roman"/>
                <a:cs typeface="Times New Roman"/>
                <a:sym typeface="Times New Roman"/>
              </a:rPr>
              <a:t>Vērtēšanas rīki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g2f4680668f0_1_1028"/>
          <p:cNvSpPr txBox="1"/>
          <p:nvPr>
            <p:ph idx="1" type="subTitle"/>
          </p:nvPr>
        </p:nvSpPr>
        <p:spPr>
          <a:xfrm>
            <a:off x="573850" y="525325"/>
            <a:ext cx="4676700" cy="6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25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rPr lang="lv-LV" sz="8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Kultūras pieredzes dienasgrāmata</a:t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t/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rPr lang="lv-LV" sz="8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Vērtējumu procentuālais sadalījums</a:t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t/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rPr lang="lv-LV" sz="8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Kontrolsaraksts kopdarbam</a:t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t/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rPr lang="lv-LV" sz="8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lv-LV" sz="8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aundarbu snieguma līmeņa apraksta piemērs</a:t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t/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rPr lang="lv-LV" sz="8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Sekotājs manām prasmēm</a:t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t/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rPr lang="lv-LV" sz="8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Kritēriji kopdarbam</a:t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t/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114"/>
              <a:buNone/>
            </a:pPr>
            <a:r>
              <a:rPr lang="lv-LV" sz="8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Noslēguma vērtējuma kalkulators</a:t>
            </a:r>
            <a:endParaRPr sz="8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69090"/>
              <a:buNone/>
            </a:pPr>
            <a:r>
              <a:t/>
            </a:r>
            <a:endParaRPr b="0" sz="5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8313"/>
              <a:buNone/>
            </a:pPr>
            <a:r>
              <a:t/>
            </a:r>
            <a:endParaRPr b="1" sz="8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70000"/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7500"/>
              <a:buFont typeface="Arial"/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c163b80af8_1_3327"/>
          <p:cNvSpPr txBox="1"/>
          <p:nvPr>
            <p:ph idx="1" type="body"/>
          </p:nvPr>
        </p:nvSpPr>
        <p:spPr>
          <a:xfrm>
            <a:off x="516488" y="2060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5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lv-LV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Paldies par uzmanību!</a:t>
            </a:r>
            <a:endParaRPr b="1" sz="3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lv-LV" sz="3600">
                <a:solidFill>
                  <a:schemeClr val="dk2"/>
                </a:solidFill>
              </a:rPr>
              <a:t> </a:t>
            </a:r>
            <a:endParaRPr b="1"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163b80af8_1_3592"/>
          <p:cNvSpPr txBox="1"/>
          <p:nvPr>
            <p:ph type="title"/>
          </p:nvPr>
        </p:nvSpPr>
        <p:spPr>
          <a:xfrm>
            <a:off x="628650" y="131982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lv-LV" sz="4000">
                <a:latin typeface="Times New Roman"/>
                <a:ea typeface="Times New Roman"/>
                <a:cs typeface="Times New Roman"/>
                <a:sym typeface="Times New Roman"/>
              </a:rPr>
              <a:t>Radošs process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g2c163b80af8_1_3592"/>
          <p:cNvSpPr/>
          <p:nvPr/>
        </p:nvSpPr>
        <p:spPr>
          <a:xfrm>
            <a:off x="1163548" y="177743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g2c163b80af8_1_3592"/>
          <p:cNvGrpSpPr/>
          <p:nvPr/>
        </p:nvGrpSpPr>
        <p:grpSpPr>
          <a:xfrm>
            <a:off x="3811700" y="1706725"/>
            <a:ext cx="6077350" cy="4300784"/>
            <a:chOff x="0" y="-34288"/>
            <a:chExt cx="7810500" cy="5106000"/>
          </a:xfrm>
        </p:grpSpPr>
        <p:sp>
          <p:nvSpPr>
            <p:cNvPr id="105" name="Google Shape;105;g2c163b80af8_1_3592"/>
            <p:cNvSpPr/>
            <p:nvPr/>
          </p:nvSpPr>
          <p:spPr>
            <a:xfrm>
              <a:off x="0" y="0"/>
              <a:ext cx="7810500" cy="494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2c163b80af8_1_3592"/>
            <p:cNvSpPr/>
            <p:nvPr/>
          </p:nvSpPr>
          <p:spPr>
            <a:xfrm>
              <a:off x="1352253" y="-34288"/>
              <a:ext cx="5106000" cy="5106000"/>
            </a:xfrm>
            <a:custGeom>
              <a:rect b="b" l="l" r="r" t="t"/>
              <a:pathLst>
                <a:path extrusionOk="0" h="120000" w="120000">
                  <a:moveTo>
                    <a:pt x="72313" y="4942"/>
                  </a:moveTo>
                  <a:lnTo>
                    <a:pt x="72313" y="4942"/>
                  </a:lnTo>
                  <a:cubicBezTo>
                    <a:pt x="98985" y="10907"/>
                    <a:pt x="117545" y="35131"/>
                    <a:pt x="116365" y="62435"/>
                  </a:cubicBezTo>
                  <a:cubicBezTo>
                    <a:pt x="115186" y="89740"/>
                    <a:pt x="94605" y="112272"/>
                    <a:pt x="67519" y="115915"/>
                  </a:cubicBezTo>
                  <a:cubicBezTo>
                    <a:pt x="40433" y="119557"/>
                    <a:pt x="14631" y="103262"/>
                    <a:pt x="6280" y="77238"/>
                  </a:cubicBezTo>
                  <a:cubicBezTo>
                    <a:pt x="-2071" y="51215"/>
                    <a:pt x="9432" y="22949"/>
                    <a:pt x="33580" y="10151"/>
                  </a:cubicBezTo>
                  <a:lnTo>
                    <a:pt x="32201" y="6860"/>
                  </a:lnTo>
                  <a:lnTo>
                    <a:pt x="39479" y="11035"/>
                  </a:lnTo>
                  <a:lnTo>
                    <a:pt x="37541" y="19603"/>
                  </a:lnTo>
                  <a:lnTo>
                    <a:pt x="36163" y="16315"/>
                  </a:lnTo>
                  <a:lnTo>
                    <a:pt x="36163" y="16315"/>
                  </a:lnTo>
                  <a:cubicBezTo>
                    <a:pt x="15051" y="27835"/>
                    <a:pt x="5198" y="52804"/>
                    <a:pt x="12755" y="75636"/>
                  </a:cubicBezTo>
                  <a:cubicBezTo>
                    <a:pt x="20312" y="98469"/>
                    <a:pt x="43116" y="112630"/>
                    <a:pt x="66932" y="109280"/>
                  </a:cubicBezTo>
                  <a:cubicBezTo>
                    <a:pt x="90747" y="105930"/>
                    <a:pt x="108760" y="86028"/>
                    <a:pt x="109725" y="61997"/>
                  </a:cubicBezTo>
                  <a:cubicBezTo>
                    <a:pt x="110690" y="37966"/>
                    <a:pt x="94332" y="16684"/>
                    <a:pt x="70861" y="11435"/>
                  </a:cubicBezTo>
                  <a:close/>
                </a:path>
              </a:pathLst>
            </a:custGeom>
            <a:solidFill>
              <a:srgbClr val="CDE1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2c163b80af8_1_3592"/>
            <p:cNvSpPr/>
            <p:nvPr/>
          </p:nvSpPr>
          <p:spPr>
            <a:xfrm>
              <a:off x="3104368" y="128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2c163b80af8_1_3592"/>
            <p:cNvSpPr txBox="1"/>
            <p:nvPr/>
          </p:nvSpPr>
          <p:spPr>
            <a:xfrm>
              <a:off x="3143464" y="39224"/>
              <a:ext cx="1523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 Nosaki mērķi!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2c163b80af8_1_3592"/>
            <p:cNvSpPr/>
            <p:nvPr/>
          </p:nvSpPr>
          <p:spPr>
            <a:xfrm>
              <a:off x="4806725" y="819940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48CD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2c163b80af8_1_3592"/>
            <p:cNvSpPr txBox="1"/>
            <p:nvPr/>
          </p:nvSpPr>
          <p:spPr>
            <a:xfrm>
              <a:off x="4845821" y="859036"/>
              <a:ext cx="1523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 Vāc informāciju!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c163b80af8_1_3592"/>
            <p:cNvSpPr/>
            <p:nvPr/>
          </p:nvSpPr>
          <p:spPr>
            <a:xfrm>
              <a:off x="5227172" y="2662040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47D67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2c163b80af8_1_3592"/>
            <p:cNvSpPr txBox="1"/>
            <p:nvPr/>
          </p:nvSpPr>
          <p:spPr>
            <a:xfrm>
              <a:off x="5188247" y="2701139"/>
              <a:ext cx="1601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 Precizē izaicinājumu!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2c163b80af8_1_3592"/>
            <p:cNvSpPr/>
            <p:nvPr/>
          </p:nvSpPr>
          <p:spPr>
            <a:xfrm>
              <a:off x="4049105" y="4139290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5FDF4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2c163b80af8_1_3592"/>
            <p:cNvSpPr txBox="1"/>
            <p:nvPr/>
          </p:nvSpPr>
          <p:spPr>
            <a:xfrm>
              <a:off x="4088201" y="4178386"/>
              <a:ext cx="1523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4. Ģenerē idejas!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2c163b80af8_1_3592"/>
            <p:cNvSpPr/>
            <p:nvPr/>
          </p:nvSpPr>
          <p:spPr>
            <a:xfrm>
              <a:off x="2159631" y="4139290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ABE74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2c163b80af8_1_3592"/>
            <p:cNvSpPr txBox="1"/>
            <p:nvPr/>
          </p:nvSpPr>
          <p:spPr>
            <a:xfrm>
              <a:off x="2198727" y="4178386"/>
              <a:ext cx="1523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5. Vienu no idejām izstrādā un notestē!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2c163b80af8_1_3592"/>
            <p:cNvSpPr/>
            <p:nvPr/>
          </p:nvSpPr>
          <p:spPr>
            <a:xfrm>
              <a:off x="981564" y="2662040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EEE14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2c163b80af8_1_3592"/>
            <p:cNvSpPr txBox="1"/>
            <p:nvPr/>
          </p:nvSpPr>
          <p:spPr>
            <a:xfrm>
              <a:off x="1020660" y="2701136"/>
              <a:ext cx="1523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6. Īsteno!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2c163b80af8_1_3592"/>
            <p:cNvSpPr/>
            <p:nvPr/>
          </p:nvSpPr>
          <p:spPr>
            <a:xfrm>
              <a:off x="1402012" y="819940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F6944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2c163b80af8_1_3592"/>
            <p:cNvSpPr txBox="1"/>
            <p:nvPr/>
          </p:nvSpPr>
          <p:spPr>
            <a:xfrm>
              <a:off x="1441108" y="859036"/>
              <a:ext cx="1523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7. Izvērtē!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g2c163b80af8_1_3592"/>
          <p:cNvSpPr/>
          <p:nvPr/>
        </p:nvSpPr>
        <p:spPr>
          <a:xfrm>
            <a:off x="1163548" y="717493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g2c163b80af8_1_3592"/>
          <p:cNvGrpSpPr/>
          <p:nvPr/>
        </p:nvGrpSpPr>
        <p:grpSpPr>
          <a:xfrm>
            <a:off x="-719476" y="963574"/>
            <a:ext cx="6214815" cy="4930759"/>
            <a:chOff x="32782" y="-899899"/>
            <a:chExt cx="7810500" cy="5971611"/>
          </a:xfrm>
        </p:grpSpPr>
        <p:sp>
          <p:nvSpPr>
            <p:cNvPr id="123" name="Google Shape;123;g2c163b80af8_1_3592"/>
            <p:cNvSpPr/>
            <p:nvPr/>
          </p:nvSpPr>
          <p:spPr>
            <a:xfrm>
              <a:off x="32782" y="-899899"/>
              <a:ext cx="7810500" cy="494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2c163b80af8_1_3592"/>
            <p:cNvSpPr/>
            <p:nvPr/>
          </p:nvSpPr>
          <p:spPr>
            <a:xfrm>
              <a:off x="1352253" y="-34288"/>
              <a:ext cx="5106000" cy="5106000"/>
            </a:xfrm>
            <a:custGeom>
              <a:rect b="b" l="l" r="r" t="t"/>
              <a:pathLst>
                <a:path extrusionOk="0" h="120000" w="120000">
                  <a:moveTo>
                    <a:pt x="72313" y="4942"/>
                  </a:moveTo>
                  <a:lnTo>
                    <a:pt x="72313" y="4942"/>
                  </a:lnTo>
                  <a:cubicBezTo>
                    <a:pt x="98985" y="10907"/>
                    <a:pt x="117545" y="35131"/>
                    <a:pt x="116365" y="62435"/>
                  </a:cubicBezTo>
                  <a:cubicBezTo>
                    <a:pt x="115186" y="89740"/>
                    <a:pt x="94605" y="112272"/>
                    <a:pt x="67519" y="115915"/>
                  </a:cubicBezTo>
                  <a:cubicBezTo>
                    <a:pt x="40433" y="119557"/>
                    <a:pt x="14631" y="103262"/>
                    <a:pt x="6280" y="77238"/>
                  </a:cubicBezTo>
                  <a:cubicBezTo>
                    <a:pt x="-2071" y="51215"/>
                    <a:pt x="9432" y="22949"/>
                    <a:pt x="33580" y="10151"/>
                  </a:cubicBezTo>
                  <a:lnTo>
                    <a:pt x="32201" y="6860"/>
                  </a:lnTo>
                  <a:lnTo>
                    <a:pt x="39479" y="11035"/>
                  </a:lnTo>
                  <a:lnTo>
                    <a:pt x="37541" y="19603"/>
                  </a:lnTo>
                  <a:lnTo>
                    <a:pt x="36163" y="16315"/>
                  </a:lnTo>
                  <a:lnTo>
                    <a:pt x="36163" y="16315"/>
                  </a:lnTo>
                  <a:cubicBezTo>
                    <a:pt x="15051" y="27835"/>
                    <a:pt x="5198" y="52804"/>
                    <a:pt x="12755" y="75636"/>
                  </a:cubicBezTo>
                  <a:cubicBezTo>
                    <a:pt x="20312" y="98469"/>
                    <a:pt x="43116" y="112630"/>
                    <a:pt x="66932" y="109280"/>
                  </a:cubicBezTo>
                  <a:cubicBezTo>
                    <a:pt x="90747" y="105930"/>
                    <a:pt x="108760" y="86028"/>
                    <a:pt x="109725" y="61997"/>
                  </a:cubicBezTo>
                  <a:cubicBezTo>
                    <a:pt x="110690" y="37966"/>
                    <a:pt x="94332" y="16684"/>
                    <a:pt x="70861" y="11435"/>
                  </a:cubicBezTo>
                  <a:close/>
                </a:path>
              </a:pathLst>
            </a:custGeom>
            <a:solidFill>
              <a:srgbClr val="CDE1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2c163b80af8_1_3592"/>
            <p:cNvSpPr/>
            <p:nvPr/>
          </p:nvSpPr>
          <p:spPr>
            <a:xfrm>
              <a:off x="3104368" y="128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2c163b80af8_1_3592"/>
            <p:cNvSpPr txBox="1"/>
            <p:nvPr/>
          </p:nvSpPr>
          <p:spPr>
            <a:xfrm>
              <a:off x="3143464" y="39224"/>
              <a:ext cx="1523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 Nosaki mērķi!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2c163b80af8_1_3592"/>
            <p:cNvSpPr/>
            <p:nvPr/>
          </p:nvSpPr>
          <p:spPr>
            <a:xfrm>
              <a:off x="4806725" y="819940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48CD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2c163b80af8_1_3592"/>
            <p:cNvSpPr txBox="1"/>
            <p:nvPr/>
          </p:nvSpPr>
          <p:spPr>
            <a:xfrm>
              <a:off x="4845821" y="859036"/>
              <a:ext cx="1523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 Vāc informāciju!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c163b80af8_1_3592"/>
            <p:cNvSpPr/>
            <p:nvPr/>
          </p:nvSpPr>
          <p:spPr>
            <a:xfrm>
              <a:off x="5227172" y="2662040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47D67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c163b80af8_1_3592"/>
            <p:cNvSpPr txBox="1"/>
            <p:nvPr/>
          </p:nvSpPr>
          <p:spPr>
            <a:xfrm>
              <a:off x="5266253" y="2701128"/>
              <a:ext cx="1601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 Precizē izaicinājumu!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2c163b80af8_1_3592"/>
            <p:cNvSpPr/>
            <p:nvPr/>
          </p:nvSpPr>
          <p:spPr>
            <a:xfrm>
              <a:off x="4049105" y="4139290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5FDF4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2c163b80af8_1_3592"/>
            <p:cNvSpPr txBox="1"/>
            <p:nvPr/>
          </p:nvSpPr>
          <p:spPr>
            <a:xfrm>
              <a:off x="4088201" y="4178386"/>
              <a:ext cx="1523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4. Ģenerē idejas!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2c163b80af8_1_3592"/>
            <p:cNvSpPr/>
            <p:nvPr/>
          </p:nvSpPr>
          <p:spPr>
            <a:xfrm>
              <a:off x="2159631" y="4139290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ABE74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2c163b80af8_1_3592"/>
            <p:cNvSpPr txBox="1"/>
            <p:nvPr/>
          </p:nvSpPr>
          <p:spPr>
            <a:xfrm>
              <a:off x="2198727" y="4178386"/>
              <a:ext cx="1523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5. Vienu no idejām izstrādā un notestē!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2c163b80af8_1_3592"/>
            <p:cNvSpPr/>
            <p:nvPr/>
          </p:nvSpPr>
          <p:spPr>
            <a:xfrm>
              <a:off x="981564" y="2662040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EEE14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2c163b80af8_1_3592"/>
            <p:cNvSpPr txBox="1"/>
            <p:nvPr/>
          </p:nvSpPr>
          <p:spPr>
            <a:xfrm>
              <a:off x="1020660" y="2701136"/>
              <a:ext cx="1523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6. Īsteno!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2c163b80af8_1_3592"/>
            <p:cNvSpPr/>
            <p:nvPr/>
          </p:nvSpPr>
          <p:spPr>
            <a:xfrm>
              <a:off x="1402012" y="819940"/>
              <a:ext cx="1601700" cy="801000"/>
            </a:xfrm>
            <a:prstGeom prst="roundRect">
              <a:avLst>
                <a:gd fmla="val 16667" name="adj"/>
              </a:avLst>
            </a:prstGeom>
            <a:solidFill>
              <a:srgbClr val="F6944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2c163b80af8_1_3592"/>
            <p:cNvSpPr txBox="1"/>
            <p:nvPr/>
          </p:nvSpPr>
          <p:spPr>
            <a:xfrm>
              <a:off x="1441108" y="859036"/>
              <a:ext cx="1523700" cy="7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lv-LV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7. Izvērtē!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g2c163b80af8_1_3592"/>
          <p:cNvSpPr txBox="1"/>
          <p:nvPr/>
        </p:nvSpPr>
        <p:spPr>
          <a:xfrm flipH="1">
            <a:off x="949100" y="3298050"/>
            <a:ext cx="232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lv-LV" sz="27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Individuālais darbs</a:t>
            </a:r>
            <a:endParaRPr b="1" i="0" sz="27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0" name="Google Shape;140;g2c163b80af8_1_3592"/>
          <p:cNvSpPr txBox="1"/>
          <p:nvPr/>
        </p:nvSpPr>
        <p:spPr>
          <a:xfrm>
            <a:off x="5832349" y="3445900"/>
            <a:ext cx="2519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lv-LV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Kopdarbs</a:t>
            </a:r>
            <a:endParaRPr b="1" i="0" sz="3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163b80af8_1_4720"/>
          <p:cNvSpPr/>
          <p:nvPr/>
        </p:nvSpPr>
        <p:spPr>
          <a:xfrm>
            <a:off x="668802" y="1421800"/>
            <a:ext cx="1305900" cy="68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lv-LV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Jaunrade</a:t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g2c163b80af8_1_4720"/>
          <p:cNvSpPr/>
          <p:nvPr/>
        </p:nvSpPr>
        <p:spPr>
          <a:xfrm>
            <a:off x="5699675" y="1004575"/>
            <a:ext cx="1545600" cy="68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lv-LV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Ideju ģenerēšana</a:t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g2c163b80af8_1_4720"/>
          <p:cNvSpPr/>
          <p:nvPr/>
        </p:nvSpPr>
        <p:spPr>
          <a:xfrm>
            <a:off x="725119" y="4734000"/>
            <a:ext cx="1720500" cy="68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lv-LV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Radošuma prasmes</a:t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g2c163b80af8_1_4720"/>
          <p:cNvSpPr/>
          <p:nvPr/>
        </p:nvSpPr>
        <p:spPr>
          <a:xfrm>
            <a:off x="6137675" y="4250100"/>
            <a:ext cx="1833300" cy="101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lv-LV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Mūzikā raksturīgās prasmes</a:t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g2c163b80af8_1_4720"/>
          <p:cNvSpPr/>
          <p:nvPr/>
        </p:nvSpPr>
        <p:spPr>
          <a:xfrm>
            <a:off x="6757163" y="2806750"/>
            <a:ext cx="20649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lv-LV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Temata noslēguma darbs</a:t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g2c163b80af8_1_4720"/>
          <p:cNvSpPr/>
          <p:nvPr/>
        </p:nvSpPr>
        <p:spPr>
          <a:xfrm>
            <a:off x="3465750" y="746000"/>
            <a:ext cx="17205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lv-LV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Oriģinalitāte</a:t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g2c163b80af8_1_4720"/>
          <p:cNvSpPr/>
          <p:nvPr/>
        </p:nvSpPr>
        <p:spPr>
          <a:xfrm>
            <a:off x="3234300" y="5272125"/>
            <a:ext cx="2290200" cy="57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lv-LV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Radošā darba soļi</a:t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g2c163b80af8_1_4720"/>
          <p:cNvSpPr/>
          <p:nvPr/>
        </p:nvSpPr>
        <p:spPr>
          <a:xfrm>
            <a:off x="3203006" y="2806750"/>
            <a:ext cx="2603100" cy="74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lv-LV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Radošs process mūzikā</a:t>
            </a:r>
            <a:endParaRPr b="1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4" name="Google Shape;154;g2c163b80af8_1_4720"/>
          <p:cNvCxnSpPr>
            <a:endCxn id="151" idx="2"/>
          </p:cNvCxnSpPr>
          <p:nvPr/>
        </p:nvCxnSpPr>
        <p:spPr>
          <a:xfrm rot="10800000">
            <a:off x="4326000" y="1547000"/>
            <a:ext cx="168900" cy="119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5" name="Google Shape;155;g2c163b80af8_1_4720"/>
          <p:cNvCxnSpPr/>
          <p:nvPr/>
        </p:nvCxnSpPr>
        <p:spPr>
          <a:xfrm flipH="1">
            <a:off x="2352075" y="3666075"/>
            <a:ext cx="913500" cy="73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6" name="Google Shape;156;g2c163b80af8_1_4720"/>
          <p:cNvCxnSpPr>
            <a:endCxn id="147" idx="2"/>
          </p:cNvCxnSpPr>
          <p:nvPr/>
        </p:nvCxnSpPr>
        <p:spPr>
          <a:xfrm flipH="1" rot="10800000">
            <a:off x="5821775" y="1688875"/>
            <a:ext cx="650700" cy="88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7" name="Google Shape;157;g2c163b80af8_1_4720"/>
          <p:cNvCxnSpPr/>
          <p:nvPr/>
        </p:nvCxnSpPr>
        <p:spPr>
          <a:xfrm rot="10800000">
            <a:off x="1344675" y="2181000"/>
            <a:ext cx="1833300" cy="79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8" name="Google Shape;158;g2c163b80af8_1_4720"/>
          <p:cNvCxnSpPr/>
          <p:nvPr/>
        </p:nvCxnSpPr>
        <p:spPr>
          <a:xfrm>
            <a:off x="5267925" y="3616025"/>
            <a:ext cx="982500" cy="57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9" name="Google Shape;159;g2c163b80af8_1_4720"/>
          <p:cNvCxnSpPr/>
          <p:nvPr/>
        </p:nvCxnSpPr>
        <p:spPr>
          <a:xfrm flipH="1">
            <a:off x="4541906" y="3632700"/>
            <a:ext cx="244200" cy="17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0" name="Google Shape;160;g2c163b80af8_1_4720"/>
          <p:cNvSpPr/>
          <p:nvPr/>
        </p:nvSpPr>
        <p:spPr>
          <a:xfrm>
            <a:off x="975356" y="100575"/>
            <a:ext cx="2290200" cy="110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lv-LV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Mūzikā raksturīgie mākslinieciskās izteiksmes līdzekļi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g2c163b80af8_1_4720"/>
          <p:cNvCxnSpPr/>
          <p:nvPr/>
        </p:nvCxnSpPr>
        <p:spPr>
          <a:xfrm rot="10800000">
            <a:off x="2461913" y="1308300"/>
            <a:ext cx="1193700" cy="154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2" name="Google Shape;162;g2c163b80af8_1_4720"/>
          <p:cNvCxnSpPr>
            <a:endCxn id="150" idx="1"/>
          </p:cNvCxnSpPr>
          <p:nvPr/>
        </p:nvCxnSpPr>
        <p:spPr>
          <a:xfrm>
            <a:off x="5806163" y="3177850"/>
            <a:ext cx="951000" cy="2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163b80af8_1_3464"/>
          <p:cNvSpPr txBox="1"/>
          <p:nvPr>
            <p:ph type="title"/>
          </p:nvPr>
        </p:nvSpPr>
        <p:spPr>
          <a:xfrm>
            <a:off x="342900" y="404664"/>
            <a:ext cx="61722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Arial"/>
              <a:buNone/>
            </a:pPr>
            <a:r>
              <a:rPr b="1" lang="lv-LV" sz="3400">
                <a:latin typeface="Times New Roman"/>
                <a:ea typeface="Times New Roman"/>
                <a:cs typeface="Times New Roman"/>
                <a:sym typeface="Times New Roman"/>
              </a:rPr>
              <a:t>Radošā darba plāns</a:t>
            </a:r>
            <a:endParaRPr b="1" sz="3400">
              <a:solidFill>
                <a:srgbClr val="0808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g2c163b80af8_1_3464"/>
          <p:cNvSpPr txBox="1"/>
          <p:nvPr>
            <p:ph idx="1" type="body"/>
          </p:nvPr>
        </p:nvSpPr>
        <p:spPr>
          <a:xfrm>
            <a:off x="342900" y="1173175"/>
            <a:ext cx="8172300" cy="5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 īsti ir radošs?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Darba uzdevums un tā kritēriji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Individuāls radošs darbs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Dalīšanās ar idejām un atgriezeniskā saite no kursa biedriem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Refleksija (mērķis sākumā un izvērtējums beigās)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Dalīšanās ar ideju grupā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Radošs darbs grupā</a:t>
            </a:r>
            <a:r>
              <a:rPr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kopēja darba izstrāde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Dalīšanās ar idejām un atgriezeniskā saite no skolotājām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Refleksija (mērķis sākumā un izvērtējums beigās)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Kopdarba demonstrācija un prezentēšana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Citu grupu darbu izvērtēšana pēc kritērijiem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lv-LV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Refleksija (mērķis sākumā un izvērtējums beigās)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163b80af8_1_3451"/>
          <p:cNvSpPr txBox="1"/>
          <p:nvPr>
            <p:ph type="ctrTitle"/>
          </p:nvPr>
        </p:nvSpPr>
        <p:spPr>
          <a:xfrm>
            <a:off x="485875" y="352625"/>
            <a:ext cx="81837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Arial"/>
              <a:buNone/>
            </a:pPr>
            <a:r>
              <a:rPr b="1" lang="lv-LV" sz="4080">
                <a:latin typeface="Times New Roman"/>
                <a:ea typeface="Times New Roman"/>
                <a:cs typeface="Times New Roman"/>
                <a:sym typeface="Times New Roman"/>
              </a:rPr>
              <a:t>Radošā darba mērķi</a:t>
            </a:r>
            <a:endParaRPr b="1" sz="40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g2c163b80af8_1_3451"/>
          <p:cNvSpPr txBox="1"/>
          <p:nvPr>
            <p:ph idx="1" type="subTitle"/>
          </p:nvPr>
        </p:nvSpPr>
        <p:spPr>
          <a:xfrm>
            <a:off x="485875" y="1408350"/>
            <a:ext cx="8183700" cy="48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Char char="●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Stiprināt radošuma prasmes – iztēli, sakarību veidošanu, tēlainu domāšanu, lai nākotnē varētu radīt pievienoto vērtību jomā, kurā izvēlēsies ieguldīt savus spēkus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Char char="●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Attīstīt prasmi plānot, uzraudzīt un novērtēt savu darbu, lai nākotnē patstāvīgi sasniegtu savus dzīves sapņus un mērķus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Char char="●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Pilnveidot sadarbības prasmes, lai nākotnē varētu sastrādāties ar dažādiem cilvēkiem un pats kļūtu par kolēģi, kuru visi vēlas savā komandā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163b80af8_1_4748"/>
          <p:cNvSpPr txBox="1"/>
          <p:nvPr>
            <p:ph type="ctrTitle"/>
          </p:nvPr>
        </p:nvSpPr>
        <p:spPr>
          <a:xfrm>
            <a:off x="485869" y="352630"/>
            <a:ext cx="81837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lv-LV" sz="4300">
                <a:latin typeface="Times New Roman"/>
                <a:ea typeface="Times New Roman"/>
                <a:cs typeface="Times New Roman"/>
                <a:sym typeface="Times New Roman"/>
              </a:rPr>
              <a:t>Starpdisciplinārās sakarības</a:t>
            </a:r>
            <a:endParaRPr b="1" sz="5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g2c163b80af8_1_4748"/>
          <p:cNvSpPr txBox="1"/>
          <p:nvPr>
            <p:ph idx="1" type="subTitle"/>
          </p:nvPr>
        </p:nvSpPr>
        <p:spPr>
          <a:xfrm>
            <a:off x="142550" y="1470925"/>
            <a:ext cx="8859000" cy="53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Saturs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Tēmai un laikmetam nozīmīgas ideju izpausmes mūzikā, teātra mākslā un vizuālajā mākslā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Sakarības starp mākslām, savstarpējā ietekme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Personīgā pieredze saistībā ar laikmeta iezīmēm mūsdienās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Pamatojums (konkrēti piemēri no uzticamiem avotiem un atsauces uz tiem)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kompozīcija 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lv-LV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vēstījuma skaidrība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ēma">
  <a:themeElements>
    <a:clrScheme name="Iestād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2014-08-11T08:05:16Z</dcterms:created>
  <dc:creator>Signe Neimane</dc:creator>
</cp:coreProperties>
</file>